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Aptos" panose="020B0004020202020204" pitchFamily="34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Poppins" panose="00000500000000000000" pitchFamily="2" charset="0"/>
      <p:regular r:id="rId19"/>
      <p:bold r:id="rId20"/>
    </p:embeddedFont>
    <p:embeddedFont>
      <p:font typeface="Poppins Italics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41017" autoAdjust="0"/>
  </p:normalViewPr>
  <p:slideViewPr>
    <p:cSldViewPr>
      <p:cViewPr varScale="1">
        <p:scale>
          <a:sx n="26" d="100"/>
          <a:sy n="26" d="100"/>
        </p:scale>
        <p:origin x="1450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5B6371-4E56-4C5A-B97D-C48C49A73708}" type="datetimeFigureOut">
              <a:rPr lang="it-IT" smtClean="0"/>
              <a:t>17/06/2026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2AE74-4DB5-4CE4-9980-5A73CF8453C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1846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1" dirty="0"/>
              <a:t>Ciao a tutti, mi chiamo Teodorina. Sono studentessa </a:t>
            </a:r>
            <a:r>
              <a:rPr lang="it-IT" b="1" dirty="0" err="1"/>
              <a:t>DevOps</a:t>
            </a:r>
            <a:r>
              <a:rPr lang="it-IT" b="1" dirty="0"/>
              <a:t> all'ITS Olivetti e aspirante AI adoption </a:t>
            </a:r>
            <a:r>
              <a:rPr lang="it-IT" b="1" dirty="0" err="1"/>
              <a:t>specialist</a:t>
            </a:r>
            <a:r>
              <a:rPr lang="it-IT" b="1" dirty="0"/>
              <a:t>.</a:t>
            </a:r>
            <a:endParaRPr lang="it-IT" dirty="0"/>
          </a:p>
          <a:p>
            <a:r>
              <a:rPr lang="it-IT" dirty="0"/>
              <a:t>Oggi vi parlerò di </a:t>
            </a:r>
            <a:r>
              <a:rPr lang="it-IT" i="1" dirty="0" err="1"/>
              <a:t>vibe</a:t>
            </a:r>
            <a:r>
              <a:rPr lang="it-IT" i="1" dirty="0"/>
              <a:t> coding</a:t>
            </a:r>
            <a:r>
              <a:rPr lang="it-IT" dirty="0"/>
              <a:t>: cos'è, da dove viene e come aiuta l'umanità a risparmiare tempo per il nostro potenziale divino: la creatività.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AE74-4DB5-4CE4-9980-5A73CF8453C2}" type="slidenum">
              <a:rPr lang="it-IT" smtClean="0"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Il </a:t>
            </a:r>
            <a:r>
              <a:rPr lang="it-IT" i="1" dirty="0" err="1"/>
              <a:t>vibe</a:t>
            </a:r>
            <a:r>
              <a:rPr lang="it-IT" i="1" dirty="0"/>
              <a:t> coding</a:t>
            </a:r>
            <a:r>
              <a:rPr lang="it-IT" dirty="0"/>
              <a:t> è un approccio allo sviluppo software che privilegia l'intento creativo e l'esperienza dell'utente rispetto alla scrittura manuale del codice. </a:t>
            </a:r>
          </a:p>
          <a:p>
            <a:r>
              <a:rPr lang="it-IT" dirty="0"/>
              <a:t>Il termine è diventato mainstream grazie a uno dei più grandi esperti di Deep Learning — ex Tesla e </a:t>
            </a:r>
            <a:r>
              <a:rPr lang="it-IT" dirty="0" err="1"/>
              <a:t>OpenAI</a:t>
            </a:r>
            <a:r>
              <a:rPr lang="it-IT" dirty="0"/>
              <a:t> — Andrej </a:t>
            </a:r>
            <a:r>
              <a:rPr lang="it-IT" dirty="0" err="1"/>
              <a:t>Karpathy</a:t>
            </a:r>
            <a:r>
              <a:rPr lang="it-IT" dirty="0"/>
              <a:t>.</a:t>
            </a:r>
            <a:br>
              <a:rPr lang="it-IT" dirty="0"/>
            </a:br>
            <a:r>
              <a:rPr lang="it-IT" dirty="0"/>
              <a:t>Oggi vi presenterò i passaggi che vanno dalla descrizione dell'idea originale al progetto completo e pubblicato, realizzato grazie all'aiuto dell'intelligenza artificiale.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AE74-4DB5-4CE4-9980-5A73CF8453C2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Come potete vedere da questi dati, l’adozione dell’AI ha raggiunto una scala enorme, diventando una componente fondamentale del lavoro quotidiano.</a:t>
            </a:r>
            <a:br>
              <a:rPr lang="it-IT" dirty="0"/>
            </a:br>
            <a:br>
              <a:rPr lang="it-IT" dirty="0"/>
            </a:br>
            <a:r>
              <a:rPr lang="it-IT" dirty="0"/>
              <a:t>--- click </a:t>
            </a:r>
            <a:r>
              <a:rPr lang="it-IT" dirty="0" err="1"/>
              <a:t>again</a:t>
            </a:r>
            <a:r>
              <a:rPr lang="it-IT" dirty="0"/>
              <a:t>:</a:t>
            </a:r>
            <a:br>
              <a:rPr lang="it-IT" dirty="0"/>
            </a:br>
            <a:r>
              <a:rPr lang="it-IT" dirty="0"/>
              <a:t> I numeri ci mostrano che la quasi totalità dei professionisti e Big tech hanno già integrando l'AI nei propri processi, specialmente per la scrittura del codice e testing.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AE74-4DB5-4CE4-9980-5A73CF8453C2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Qui abbiamo alcuni strumenti famosi per costruire le nostre idee.</a:t>
            </a:r>
            <a:br>
              <a:rPr lang="it-IT" dirty="0"/>
            </a:br>
            <a:br>
              <a:rPr lang="it-IT" dirty="0"/>
            </a:br>
            <a:r>
              <a:rPr lang="it-IT" dirty="0"/>
              <a:t>Per creare un prompt efficace bisogna specificare chiaramente: l’obiettivo, il pubblico di riferimento, il design desiderato, le funzionalità richieste e i vincoli tecnici da rispettare.</a:t>
            </a:r>
          </a:p>
          <a:p>
            <a:br>
              <a:rPr lang="it-IT" dirty="0"/>
            </a:br>
            <a:br>
              <a:rPr lang="it-IT" dirty="0"/>
            </a:br>
            <a:r>
              <a:rPr lang="it-IT" dirty="0"/>
              <a:t>Sulla scia dei miei colleghi, </a:t>
            </a:r>
            <a:br>
              <a:rPr lang="it-IT" dirty="0"/>
            </a:br>
            <a:r>
              <a:rPr lang="it-IT" dirty="0"/>
              <a:t>avete sentito molti termini legati all'AI oggi, quindi passerò direttamente al punto, cercando di essere più sintetica nelle parole, e farò una mini dimostrazione con l'aiuto del mio "partner in crime":</a:t>
            </a:r>
          </a:p>
          <a:p>
            <a:r>
              <a:rPr lang="it-IT" b="1" dirty="0"/>
              <a:t>(Dialogo)</a:t>
            </a:r>
            <a:endParaRPr lang="it-IT" dirty="0"/>
          </a:p>
          <a:p>
            <a:pPr>
              <a:buFont typeface="Arial" panose="020B0604020202020204" pitchFamily="34" charset="0"/>
              <a:buChar char="•"/>
            </a:pPr>
            <a:r>
              <a:rPr lang="it-IT" b="1" dirty="0"/>
              <a:t>Teodorina:</a:t>
            </a:r>
            <a:r>
              <a:rPr lang="it-IT" dirty="0"/>
              <a:t> "Jarvis, are </a:t>
            </a:r>
            <a:r>
              <a:rPr lang="it-IT" dirty="0" err="1"/>
              <a:t>you</a:t>
            </a:r>
            <a:r>
              <a:rPr lang="it-IT" dirty="0"/>
              <a:t> up?"</a:t>
            </a:r>
          </a:p>
          <a:p>
            <a:r>
              <a:rPr lang="it-IT" i="1" dirty="0"/>
              <a:t>Turn on the timer </a:t>
            </a:r>
            <a:br>
              <a:rPr lang="it-IT" i="1" dirty="0"/>
            </a:br>
            <a:br>
              <a:rPr lang="it-IT" i="1" dirty="0"/>
            </a:br>
            <a:r>
              <a:rPr lang="it-IT" dirty="0"/>
              <a:t>Jarvis, ho bisogno che tu crei un prompt perfetto per una piattaforma di apprendimento pronta per la pubblicazione. La mia idea e una piattaforma di contezza sulla sicurezza online chiamata Cyber Fun, pensata per tutta la famiglia, dai bambini agli anziani. Deve essere pulita, minimale e bilingue. Deve includere una sezione di apprendimento, giochi come '</a:t>
            </a:r>
            <a:r>
              <a:rPr lang="it-IT" dirty="0" err="1"/>
              <a:t>memory</a:t>
            </a:r>
            <a:r>
              <a:rPr lang="it-IT" dirty="0"/>
              <a:t> card', magari dei blocchi di connessione; aggiungiamo anche un rilevatore di phishing, un controllo password, un quiz e, oh, vorrei anche una mappa delle minacce mondiali in tempo reale. Inserisci i miei dati e gli legacy nel </a:t>
            </a:r>
            <a:r>
              <a:rPr lang="it-IT" dirty="0" err="1"/>
              <a:t>footer</a:t>
            </a:r>
            <a:r>
              <a:rPr lang="it-IT" dirty="0"/>
              <a:t>, e usa colori calmi per l'estetica. </a:t>
            </a:r>
            <a:br>
              <a:rPr lang="it-IT" dirty="0"/>
            </a:br>
            <a:br>
              <a:rPr lang="it-IT" dirty="0"/>
            </a:br>
            <a:r>
              <a:rPr lang="it-IT" dirty="0"/>
              <a:t>Jarvis </a:t>
            </a:r>
            <a:r>
              <a:rPr lang="it-IT" dirty="0" err="1"/>
              <a:t>translate</a:t>
            </a:r>
            <a:r>
              <a:rPr lang="it-IT" dirty="0"/>
              <a:t> </a:t>
            </a:r>
            <a:r>
              <a:rPr lang="it-IT" dirty="0" err="1"/>
              <a:t>my</a:t>
            </a:r>
            <a:r>
              <a:rPr lang="it-IT" dirty="0"/>
              <a:t> idea to tech slang!</a:t>
            </a:r>
            <a:br>
              <a:rPr lang="it-IT" dirty="0"/>
            </a:br>
            <a:br>
              <a:rPr lang="it-IT" dirty="0"/>
            </a:br>
            <a:r>
              <a:rPr lang="en-US" dirty="0"/>
              <a:t>Proceed the build in Lovable.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Jarvis, do the check.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-----</a:t>
            </a:r>
            <a:br>
              <a:rPr lang="en-US" dirty="0"/>
            </a:br>
            <a:br>
              <a:rPr lang="en-US" dirty="0"/>
            </a:br>
            <a:endParaRPr lang="en-US" dirty="0"/>
          </a:p>
          <a:p>
            <a:pPr>
              <a:buFont typeface="Arial" panose="020B0604020202020204" pitchFamily="34" charset="0"/>
              <a:buNone/>
            </a:pP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AE74-4DB5-4CE4-9980-5A73CF8453C2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r>
              <a:rPr lang="it-IT" dirty="0"/>
              <a:t>In questa slide ho incollato tutte le istruzioni tecniche che compongono il prompt che abbiamo utilizzato. Dopo vi do accesso al ppt.</a:t>
            </a:r>
            <a:br>
              <a:rPr lang="it-IT" dirty="0"/>
            </a:br>
            <a:r>
              <a:rPr lang="en-US" dirty="0"/>
              <a:t>J., share the platform with the audience.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J., back to the presentation.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AE74-4DB5-4CE4-9980-5A73CF8453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4516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Come vedete, potete creare facilmente una piattaforma dedicando un'idea e impostando il prompt con l’AI.</a:t>
            </a:r>
          </a:p>
          <a:p>
            <a:r>
              <a:rPr lang="it-IT" dirty="0"/>
              <a:t>E questo era solo l'inizio.</a:t>
            </a:r>
          </a:p>
          <a:p>
            <a:r>
              <a:rPr lang="it-IT" dirty="0"/>
              <a:t>I prossimi passi sono: sviluppo, test, audit di sicurezza — che non saltate mai — controllo di versione, </a:t>
            </a:r>
            <a:r>
              <a:rPr lang="it-IT" dirty="0" err="1"/>
              <a:t>deploy</a:t>
            </a:r>
            <a:r>
              <a:rPr lang="it-IT" dirty="0"/>
              <a:t>, dominio e condivisione.</a:t>
            </a:r>
          </a:p>
          <a:p>
            <a:r>
              <a:rPr lang="it-IT" dirty="0"/>
              <a:t>Un progetto completo in tre-cinque giorni. Nessun team di sviluppo richiesto.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AE74-4DB5-4CE4-9980-5A73CF8453C2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Rapidamente passiamo i pro: prototipazione rapida, accessibilità per tutti, maggiore creatività, costi ridotti.</a:t>
            </a:r>
          </a:p>
          <a:p>
            <a:r>
              <a:rPr lang="it-IT" dirty="0"/>
              <a:t>I contro: la sicurezza va verificata, il debugging è più complesso, la fiducia è ancora bassa al 29% e richiede basi solide.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AE74-4DB5-4CE4-9980-5A73CF8453C2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Dato che non abbiamo molto tempo per le Q&amp;A, mi piacerebbe molto se poteste lasciare il vostro feedback sul mio modulo online.</a:t>
            </a:r>
          </a:p>
          <a:p>
            <a:r>
              <a:rPr lang="it-IT" dirty="0"/>
              <a:t>Vi ringrazio a tutti, grazie mille agli organizzatori per questo fantastico evento, all'ITS Olivetti per l'opportunità e, non ultimo: Thank </a:t>
            </a:r>
            <a:r>
              <a:rPr lang="it-IT" dirty="0" err="1"/>
              <a:t>you</a:t>
            </a:r>
            <a:r>
              <a:rPr lang="it-IT" dirty="0"/>
              <a:t> Jarvis!</a:t>
            </a:r>
            <a:br>
              <a:rPr lang="it-IT" dirty="0"/>
            </a:br>
            <a:endParaRPr lang="it-IT" dirty="0"/>
          </a:p>
          <a:p>
            <a:r>
              <a:rPr lang="it-IT" dirty="0" err="1"/>
              <a:t>Don’t</a:t>
            </a:r>
            <a:r>
              <a:rPr lang="it-IT" dirty="0"/>
              <a:t> share </a:t>
            </a:r>
            <a:r>
              <a:rPr lang="it-IT" dirty="0" err="1"/>
              <a:t>your</a:t>
            </a:r>
            <a:r>
              <a:rPr lang="it-IT" dirty="0"/>
              <a:t> </a:t>
            </a:r>
            <a:r>
              <a:rPr lang="it-IT" dirty="0" err="1"/>
              <a:t>APIs</a:t>
            </a:r>
            <a:r>
              <a:rPr lang="it-IT"/>
              <a:t> and stay safe!</a:t>
            </a:r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2AE74-4DB5-4CE4-9980-5A73CF8453C2}" type="slidenum">
              <a:rPr lang="it-IT" smtClean="0"/>
              <a:t>8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19"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711E4F-D14E-2DDD-F6AA-CE2F540867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876425"/>
          </a:xfrm>
          <a:custGeom>
            <a:avLst/>
            <a:gdLst/>
            <a:ahLst/>
            <a:cxnLst/>
            <a:rect l="l" t="t" r="r" b="b"/>
            <a:pathLst>
              <a:path w="18288000" h="1876425">
                <a:moveTo>
                  <a:pt x="0" y="0"/>
                </a:moveTo>
                <a:lnTo>
                  <a:pt x="18288000" y="0"/>
                </a:lnTo>
                <a:lnTo>
                  <a:pt x="18288000" y="1876425"/>
                </a:lnTo>
                <a:lnTo>
                  <a:pt x="0" y="18764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9000"/>
            </a:blip>
            <a:stretch>
              <a:fillRect t="-59916" b="-508140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AutoShape 3"/>
          <p:cNvSpPr/>
          <p:nvPr/>
        </p:nvSpPr>
        <p:spPr>
          <a:xfrm>
            <a:off x="1524000" y="829469"/>
            <a:ext cx="15240000" cy="0"/>
          </a:xfrm>
          <a:prstGeom prst="line">
            <a:avLst/>
          </a:prstGeom>
          <a:ln w="19050" cap="flat">
            <a:solidFill>
              <a:srgbClr val="8A8A8A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4" name="AutoShape 4"/>
          <p:cNvSpPr/>
          <p:nvPr/>
        </p:nvSpPr>
        <p:spPr>
          <a:xfrm>
            <a:off x="714375" y="2373815"/>
            <a:ext cx="16764000" cy="0"/>
          </a:xfrm>
          <a:prstGeom prst="line">
            <a:avLst/>
          </a:prstGeom>
          <a:ln w="9525" cap="flat">
            <a:solidFill>
              <a:srgbClr val="33333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Box 5"/>
          <p:cNvSpPr txBox="1"/>
          <p:nvPr/>
        </p:nvSpPr>
        <p:spPr>
          <a:xfrm>
            <a:off x="1015701" y="2955115"/>
            <a:ext cx="8604549" cy="10685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305"/>
              </a:lnSpc>
              <a:spcBef>
                <a:spcPct val="0"/>
              </a:spcBef>
            </a:pPr>
            <a:r>
              <a:rPr lang="en-US" sz="5932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V I B E   C O D I N 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15701" y="4140704"/>
            <a:ext cx="8119533" cy="400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29"/>
              </a:lnSpc>
              <a:spcBef>
                <a:spcPct val="0"/>
              </a:spcBef>
            </a:pPr>
            <a:r>
              <a:rPr lang="en-US" sz="2235" i="1" u="none" strike="noStrike">
                <a:solidFill>
                  <a:srgbClr val="777777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Il prompt è la nuova sintassi.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5701" y="4919483"/>
            <a:ext cx="8119533" cy="1037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7"/>
              </a:lnSpc>
              <a:spcBef>
                <a:spcPct val="0"/>
              </a:spcBef>
            </a:pPr>
            <a:r>
              <a:rPr lang="en-US" sz="1692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Descrivi in linguaggio umano.</a:t>
            </a:r>
          </a:p>
          <a:p>
            <a:pPr marL="0" lvl="0" indent="0" algn="l">
              <a:lnSpc>
                <a:spcPts val="2707"/>
              </a:lnSpc>
              <a:spcBef>
                <a:spcPct val="0"/>
              </a:spcBef>
            </a:pPr>
            <a:r>
              <a:rPr lang="en-US" sz="1692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L'AI scrive il codice.</a:t>
            </a:r>
          </a:p>
          <a:p>
            <a:pPr marL="0" lvl="0" indent="0" algn="l">
              <a:lnSpc>
                <a:spcPts val="2707"/>
              </a:lnSpc>
              <a:spcBef>
                <a:spcPct val="0"/>
              </a:spcBef>
            </a:pPr>
            <a:r>
              <a:rPr lang="en-US" sz="1692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Tu revisioni, migliori, pubblichi.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58551" y="6620521"/>
            <a:ext cx="8604549" cy="2319867"/>
            <a:chOff x="0" y="0"/>
            <a:chExt cx="9421039" cy="254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421040" cy="2540000"/>
            </a:xfrm>
            <a:custGeom>
              <a:avLst/>
              <a:gdLst/>
              <a:ahLst/>
              <a:cxnLst/>
              <a:rect l="l" t="t" r="r" b="b"/>
              <a:pathLst>
                <a:path w="9421040" h="2540000">
                  <a:moveTo>
                    <a:pt x="229781" y="0"/>
                  </a:moveTo>
                  <a:lnTo>
                    <a:pt x="9191258" y="0"/>
                  </a:lnTo>
                  <a:cubicBezTo>
                    <a:pt x="9318163" y="0"/>
                    <a:pt x="9421040" y="113720"/>
                    <a:pt x="9421040" y="254000"/>
                  </a:cubicBezTo>
                  <a:lnTo>
                    <a:pt x="9421040" y="2286000"/>
                  </a:lnTo>
                  <a:cubicBezTo>
                    <a:pt x="9421040" y="2426280"/>
                    <a:pt x="9318163" y="2540000"/>
                    <a:pt x="9191258" y="2540000"/>
                  </a:cubicBezTo>
                  <a:lnTo>
                    <a:pt x="229781" y="2540000"/>
                  </a:lnTo>
                  <a:cubicBezTo>
                    <a:pt x="102877" y="2540000"/>
                    <a:pt x="0" y="2426280"/>
                    <a:pt x="0" y="2286000"/>
                  </a:cubicBezTo>
                  <a:lnTo>
                    <a:pt x="0" y="254000"/>
                  </a:lnTo>
                  <a:cubicBezTo>
                    <a:pt x="0" y="113720"/>
                    <a:pt x="102877" y="0"/>
                    <a:pt x="22978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19000"/>
                  </a:srgbClr>
                </a:gs>
                <a:gs pos="100000">
                  <a:srgbClr val="E8E8E8">
                    <a:alpha val="19000"/>
                  </a:srgbClr>
                </a:gs>
              </a:gsLst>
              <a:lin ang="0"/>
            </a:gradFill>
            <a:ln w="9525" cap="sq">
              <a:solidFill>
                <a:srgbClr val="555555">
                  <a:alpha val="1882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9421039" cy="2578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479674" y="6940984"/>
            <a:ext cx="7711951" cy="804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3"/>
              </a:lnSpc>
              <a:spcBef>
                <a:spcPct val="0"/>
              </a:spcBef>
            </a:pPr>
            <a:r>
              <a:rPr lang="en-US" sz="2135" i="1" u="none" strike="noStrike">
                <a:solidFill>
                  <a:srgbClr val="E0E0E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« Lasciati andare ai vibe, dimentica</a:t>
            </a:r>
          </a:p>
          <a:p>
            <a:pPr marL="0" lvl="0" indent="0" algn="l">
              <a:lnSpc>
                <a:spcPts val="3203"/>
              </a:lnSpc>
              <a:spcBef>
                <a:spcPct val="0"/>
              </a:spcBef>
            </a:pPr>
            <a:r>
              <a:rPr lang="en-US" sz="2135" i="1" u="none" strike="noStrike">
                <a:solidFill>
                  <a:srgbClr val="E0E0E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 che il codice esiste. »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79674" y="7955291"/>
            <a:ext cx="6959600" cy="617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86"/>
              </a:lnSpc>
              <a:spcBef>
                <a:spcPct val="0"/>
              </a:spcBef>
            </a:pPr>
            <a:r>
              <a:rPr lang="en-US" sz="1704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— Andrej Karpathy, Febbraio 2025</a:t>
            </a:r>
          </a:p>
          <a:p>
            <a:pPr marL="0" lvl="0" indent="0" algn="l">
              <a:lnSpc>
                <a:spcPts val="2386"/>
              </a:lnSpc>
              <a:spcBef>
                <a:spcPct val="0"/>
              </a:spcBef>
            </a:pPr>
            <a:r>
              <a:rPr lang="en-US" sz="1704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   ex OpenAI · ex Tesla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763250" y="3202242"/>
            <a:ext cx="6818625" cy="1303561"/>
            <a:chOff x="0" y="0"/>
            <a:chExt cx="8636000" cy="1651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36000" cy="1651000"/>
            </a:xfrm>
            <a:custGeom>
              <a:avLst/>
              <a:gdLst/>
              <a:ahLst/>
              <a:cxnLst/>
              <a:rect l="l" t="t" r="r" b="b"/>
              <a:pathLst>
                <a:path w="8636000" h="1651000">
                  <a:moveTo>
                    <a:pt x="165100" y="0"/>
                  </a:moveTo>
                  <a:lnTo>
                    <a:pt x="8470900" y="0"/>
                  </a:lnTo>
                  <a:cubicBezTo>
                    <a:pt x="8562082" y="0"/>
                    <a:pt x="8636000" y="73918"/>
                    <a:pt x="8636000" y="165100"/>
                  </a:cubicBezTo>
                  <a:lnTo>
                    <a:pt x="8636000" y="1485900"/>
                  </a:lnTo>
                  <a:cubicBezTo>
                    <a:pt x="8636000" y="1577082"/>
                    <a:pt x="8562082" y="1651000"/>
                    <a:pt x="8470900" y="1651000"/>
                  </a:cubicBezTo>
                  <a:lnTo>
                    <a:pt x="165100" y="1651000"/>
                  </a:lnTo>
                  <a:cubicBezTo>
                    <a:pt x="73918" y="1651000"/>
                    <a:pt x="0" y="1577082"/>
                    <a:pt x="0" y="1485900"/>
                  </a:cubicBezTo>
                  <a:lnTo>
                    <a:pt x="0" y="165100"/>
                  </a:ln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636000" cy="168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064072" y="3448928"/>
            <a:ext cx="601643" cy="68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05"/>
              </a:lnSpc>
              <a:spcBef>
                <a:spcPct val="0"/>
              </a:spcBef>
            </a:pPr>
            <a:r>
              <a:rPr lang="en-US" sz="3789" u="none" strike="noStrike">
                <a:gradFill>
                  <a:gsLst>
                    <a:gs pos="0">
                      <a:srgbClr val="888888">
                        <a:alpha val="100000"/>
                      </a:srgbClr>
                    </a:gs>
                    <a:gs pos="100000">
                      <a:srgbClr val="E8E8E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01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65989" y="3315557"/>
            <a:ext cx="5013695" cy="409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2"/>
              </a:lnSpc>
              <a:spcBef>
                <a:spcPct val="0"/>
              </a:spcBef>
            </a:pPr>
            <a:r>
              <a:rPr lang="en-US" sz="2316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DESCRIVI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765989" y="3795867"/>
            <a:ext cx="5013695" cy="261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63"/>
              </a:lnSpc>
              <a:spcBef>
                <a:spcPct val="0"/>
              </a:spcBef>
            </a:pPr>
            <a:r>
              <a:rPr lang="en-US" sz="1473" u="none" strike="noStrike">
                <a:solidFill>
                  <a:srgbClr val="777777"/>
                </a:solidFill>
                <a:latin typeface="Poppins"/>
                <a:ea typeface="Poppins"/>
                <a:cs typeface="Poppins"/>
                <a:sym typeface="Poppins"/>
              </a:rPr>
              <a:t>in linguaggio umano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0763250" y="4686296"/>
            <a:ext cx="6818625" cy="1303561"/>
            <a:chOff x="0" y="0"/>
            <a:chExt cx="8636000" cy="1651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636000" cy="1651000"/>
            </a:xfrm>
            <a:custGeom>
              <a:avLst/>
              <a:gdLst/>
              <a:ahLst/>
              <a:cxnLst/>
              <a:rect l="l" t="t" r="r" b="b"/>
              <a:pathLst>
                <a:path w="8636000" h="1651000">
                  <a:moveTo>
                    <a:pt x="165100" y="0"/>
                  </a:moveTo>
                  <a:lnTo>
                    <a:pt x="8470900" y="0"/>
                  </a:lnTo>
                  <a:cubicBezTo>
                    <a:pt x="8562082" y="0"/>
                    <a:pt x="8636000" y="73918"/>
                    <a:pt x="8636000" y="165100"/>
                  </a:cubicBezTo>
                  <a:lnTo>
                    <a:pt x="8636000" y="1485900"/>
                  </a:lnTo>
                  <a:cubicBezTo>
                    <a:pt x="8636000" y="1577082"/>
                    <a:pt x="8562082" y="1651000"/>
                    <a:pt x="8470900" y="1651000"/>
                  </a:cubicBezTo>
                  <a:lnTo>
                    <a:pt x="165100" y="1651000"/>
                  </a:lnTo>
                  <a:cubicBezTo>
                    <a:pt x="73918" y="1651000"/>
                    <a:pt x="0" y="1577082"/>
                    <a:pt x="0" y="1485900"/>
                  </a:cubicBezTo>
                  <a:lnTo>
                    <a:pt x="0" y="165100"/>
                  </a:ln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1000"/>
                  </a:srgbClr>
                </a:gs>
                <a:gs pos="100000">
                  <a:srgbClr val="E8E8E8">
                    <a:alpha val="21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2078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636000" cy="168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1064072" y="4932982"/>
            <a:ext cx="601643" cy="68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05"/>
              </a:lnSpc>
              <a:spcBef>
                <a:spcPct val="0"/>
              </a:spcBef>
            </a:pPr>
            <a:r>
              <a:rPr lang="en-US" sz="3789" u="none" strike="noStrike">
                <a:gradFill>
                  <a:gsLst>
                    <a:gs pos="0">
                      <a:srgbClr val="888888">
                        <a:alpha val="100000"/>
                      </a:srgbClr>
                    </a:gs>
                    <a:gs pos="100000">
                      <a:srgbClr val="E8E8E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765989" y="4799611"/>
            <a:ext cx="5013695" cy="409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2"/>
              </a:lnSpc>
              <a:spcBef>
                <a:spcPct val="0"/>
              </a:spcBef>
            </a:pPr>
            <a:r>
              <a:rPr lang="en-US" sz="2316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AI COSTRUISCE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765989" y="5279921"/>
            <a:ext cx="5013695" cy="261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63"/>
              </a:lnSpc>
              <a:spcBef>
                <a:spcPct val="0"/>
              </a:spcBef>
            </a:pPr>
            <a:r>
              <a:rPr lang="en-US" sz="1473" u="none" strike="noStrike">
                <a:solidFill>
                  <a:srgbClr val="777777"/>
                </a:solidFill>
                <a:latin typeface="Poppins"/>
                <a:ea typeface="Poppins"/>
                <a:cs typeface="Poppins"/>
                <a:sym typeface="Poppins"/>
              </a:rPr>
              <a:t>scrive il codice per te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0763250" y="6170349"/>
            <a:ext cx="6818625" cy="1303561"/>
            <a:chOff x="0" y="0"/>
            <a:chExt cx="8636000" cy="1651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636000" cy="1651000"/>
            </a:xfrm>
            <a:custGeom>
              <a:avLst/>
              <a:gdLst/>
              <a:ahLst/>
              <a:cxnLst/>
              <a:rect l="l" t="t" r="r" b="b"/>
              <a:pathLst>
                <a:path w="8636000" h="1651000">
                  <a:moveTo>
                    <a:pt x="165100" y="0"/>
                  </a:moveTo>
                  <a:lnTo>
                    <a:pt x="8470900" y="0"/>
                  </a:lnTo>
                  <a:cubicBezTo>
                    <a:pt x="8562082" y="0"/>
                    <a:pt x="8636000" y="73918"/>
                    <a:pt x="8636000" y="165100"/>
                  </a:cubicBezTo>
                  <a:lnTo>
                    <a:pt x="8636000" y="1485900"/>
                  </a:lnTo>
                  <a:cubicBezTo>
                    <a:pt x="8636000" y="1577082"/>
                    <a:pt x="8562082" y="1651000"/>
                    <a:pt x="8470900" y="1651000"/>
                  </a:cubicBezTo>
                  <a:lnTo>
                    <a:pt x="165100" y="1651000"/>
                  </a:lnTo>
                  <a:cubicBezTo>
                    <a:pt x="73918" y="1651000"/>
                    <a:pt x="0" y="1577082"/>
                    <a:pt x="0" y="1485900"/>
                  </a:cubicBezTo>
                  <a:lnTo>
                    <a:pt x="0" y="165100"/>
                  </a:ln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16000"/>
                  </a:srgbClr>
                </a:gs>
                <a:gs pos="100000">
                  <a:srgbClr val="E8E8E8">
                    <a:alpha val="16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5686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8636000" cy="168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064072" y="6417035"/>
            <a:ext cx="601643" cy="68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05"/>
              </a:lnSpc>
              <a:spcBef>
                <a:spcPct val="0"/>
              </a:spcBef>
            </a:pPr>
            <a:r>
              <a:rPr lang="en-US" sz="3789" u="none" strike="noStrike">
                <a:gradFill>
                  <a:gsLst>
                    <a:gs pos="0">
                      <a:srgbClr val="888888">
                        <a:alpha val="100000"/>
                      </a:srgbClr>
                    </a:gs>
                    <a:gs pos="100000">
                      <a:srgbClr val="E8E8E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03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765989" y="6283665"/>
            <a:ext cx="5013695" cy="409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2"/>
              </a:lnSpc>
              <a:spcBef>
                <a:spcPct val="0"/>
              </a:spcBef>
            </a:pPr>
            <a:r>
              <a:rPr lang="en-US" sz="2316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REVISIONI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765989" y="6763975"/>
            <a:ext cx="5013695" cy="261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63"/>
              </a:lnSpc>
              <a:spcBef>
                <a:spcPct val="0"/>
              </a:spcBef>
            </a:pPr>
            <a:r>
              <a:rPr lang="en-US" sz="1473" u="none" strike="noStrike">
                <a:solidFill>
                  <a:srgbClr val="777777"/>
                </a:solidFill>
                <a:latin typeface="Poppins"/>
                <a:ea typeface="Poppins"/>
                <a:cs typeface="Poppins"/>
                <a:sym typeface="Poppins"/>
              </a:rPr>
              <a:t>iteri e migliori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763250" y="7654403"/>
            <a:ext cx="6818625" cy="1303561"/>
            <a:chOff x="0" y="0"/>
            <a:chExt cx="8636000" cy="16510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636000" cy="1651000"/>
            </a:xfrm>
            <a:custGeom>
              <a:avLst/>
              <a:gdLst/>
              <a:ahLst/>
              <a:cxnLst/>
              <a:rect l="l" t="t" r="r" b="b"/>
              <a:pathLst>
                <a:path w="8636000" h="1651000">
                  <a:moveTo>
                    <a:pt x="165100" y="0"/>
                  </a:moveTo>
                  <a:lnTo>
                    <a:pt x="8470900" y="0"/>
                  </a:lnTo>
                  <a:cubicBezTo>
                    <a:pt x="8562082" y="0"/>
                    <a:pt x="8636000" y="73918"/>
                    <a:pt x="8636000" y="165100"/>
                  </a:cubicBezTo>
                  <a:lnTo>
                    <a:pt x="8636000" y="1485900"/>
                  </a:lnTo>
                  <a:cubicBezTo>
                    <a:pt x="8636000" y="1577082"/>
                    <a:pt x="8562082" y="1651000"/>
                    <a:pt x="8470900" y="1651000"/>
                  </a:cubicBezTo>
                  <a:lnTo>
                    <a:pt x="165100" y="1651000"/>
                  </a:lnTo>
                  <a:cubicBezTo>
                    <a:pt x="73918" y="1651000"/>
                    <a:pt x="0" y="1577082"/>
                    <a:pt x="0" y="1485900"/>
                  </a:cubicBezTo>
                  <a:lnTo>
                    <a:pt x="0" y="165100"/>
                  </a:ln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18000"/>
                  </a:srgbClr>
                </a:gs>
                <a:gs pos="100000">
                  <a:srgbClr val="E8E8E8">
                    <a:alpha val="18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7647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8636000" cy="168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1064072" y="7896075"/>
            <a:ext cx="1062903" cy="6898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05"/>
              </a:lnSpc>
              <a:spcBef>
                <a:spcPct val="0"/>
              </a:spcBef>
            </a:pPr>
            <a:r>
              <a:rPr lang="en-US" sz="3789" u="none" strike="noStrike">
                <a:gradFill>
                  <a:gsLst>
                    <a:gs pos="0">
                      <a:srgbClr val="888888">
                        <a:alpha val="100000"/>
                      </a:srgbClr>
                    </a:gs>
                    <a:gs pos="100000">
                      <a:srgbClr val="E8E8E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04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765989" y="7767719"/>
            <a:ext cx="5013695" cy="409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42"/>
              </a:lnSpc>
              <a:spcBef>
                <a:spcPct val="0"/>
              </a:spcBef>
            </a:pPr>
            <a:r>
              <a:rPr lang="en-US" sz="2316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PUBBLICHI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1765989" y="8248029"/>
            <a:ext cx="5013695" cy="261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063"/>
              </a:lnSpc>
              <a:spcBef>
                <a:spcPct val="0"/>
              </a:spcBef>
            </a:pPr>
            <a:r>
              <a:rPr lang="en-US" sz="1473" u="none" strike="noStrike">
                <a:solidFill>
                  <a:srgbClr val="777777"/>
                </a:solidFill>
                <a:latin typeface="Poppins"/>
                <a:ea typeface="Poppins"/>
                <a:cs typeface="Poppins"/>
                <a:sym typeface="Poppins"/>
              </a:rPr>
              <a:t>prodotto live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1476375" y="781844"/>
            <a:ext cx="95250" cy="95250"/>
            <a:chOff x="0" y="0"/>
            <a:chExt cx="127000" cy="12700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27000" cy="127000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63500" y="0"/>
                  </a:moveTo>
                  <a:cubicBezTo>
                    <a:pt x="28430" y="0"/>
                    <a:pt x="0" y="28430"/>
                    <a:pt x="0" y="63500"/>
                  </a:cubicBezTo>
                  <a:cubicBezTo>
                    <a:pt x="0" y="98570"/>
                    <a:pt x="28430" y="127000"/>
                    <a:pt x="63500" y="127000"/>
                  </a:cubicBezTo>
                  <a:cubicBezTo>
                    <a:pt x="98570" y="127000"/>
                    <a:pt x="127000" y="98570"/>
                    <a:pt x="127000" y="63500"/>
                  </a:cubicBezTo>
                  <a:cubicBezTo>
                    <a:pt x="127000" y="28430"/>
                    <a:pt x="98570" y="0"/>
                    <a:pt x="63500" y="0"/>
                  </a:cubicBez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47625"/>
              <a:ext cx="127000" cy="174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239"/>
                </a:lnSpc>
              </a:pPr>
              <a:endParaRPr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047750" y="344011"/>
            <a:ext cx="95250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1956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857250" y="948849"/>
            <a:ext cx="1333500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AI nasce</a:t>
            </a:r>
          </a:p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(Dartmouth)</a:t>
            </a:r>
          </a:p>
        </p:txBody>
      </p:sp>
      <p:grpSp>
        <p:nvGrpSpPr>
          <p:cNvPr id="42" name="Group 42"/>
          <p:cNvGrpSpPr/>
          <p:nvPr/>
        </p:nvGrpSpPr>
        <p:grpSpPr>
          <a:xfrm>
            <a:off x="4010025" y="781844"/>
            <a:ext cx="95250" cy="95250"/>
            <a:chOff x="0" y="0"/>
            <a:chExt cx="127000" cy="1270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27000" cy="127000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63500" y="0"/>
                  </a:moveTo>
                  <a:cubicBezTo>
                    <a:pt x="28430" y="0"/>
                    <a:pt x="0" y="28430"/>
                    <a:pt x="0" y="63500"/>
                  </a:cubicBezTo>
                  <a:cubicBezTo>
                    <a:pt x="0" y="98570"/>
                    <a:pt x="28430" y="127000"/>
                    <a:pt x="63500" y="127000"/>
                  </a:cubicBezTo>
                  <a:cubicBezTo>
                    <a:pt x="98570" y="127000"/>
                    <a:pt x="127000" y="98570"/>
                    <a:pt x="127000" y="63500"/>
                  </a:cubicBezTo>
                  <a:cubicBezTo>
                    <a:pt x="127000" y="28430"/>
                    <a:pt x="98570" y="0"/>
                    <a:pt x="63500" y="0"/>
                  </a:cubicBez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47625"/>
              <a:ext cx="127000" cy="174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239"/>
                </a:lnSpc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3581400" y="344011"/>
            <a:ext cx="95250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2012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390900" y="910749"/>
            <a:ext cx="1333500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Deep</a:t>
            </a:r>
          </a:p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Learning</a:t>
            </a:r>
          </a:p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esplode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6553200" y="781844"/>
            <a:ext cx="95250" cy="95250"/>
            <a:chOff x="0" y="0"/>
            <a:chExt cx="127000" cy="1270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27000" cy="127000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63500" y="0"/>
                  </a:moveTo>
                  <a:cubicBezTo>
                    <a:pt x="28430" y="0"/>
                    <a:pt x="0" y="28430"/>
                    <a:pt x="0" y="63500"/>
                  </a:cubicBezTo>
                  <a:cubicBezTo>
                    <a:pt x="0" y="98570"/>
                    <a:pt x="28430" y="127000"/>
                    <a:pt x="63500" y="127000"/>
                  </a:cubicBezTo>
                  <a:cubicBezTo>
                    <a:pt x="98570" y="127000"/>
                    <a:pt x="127000" y="98570"/>
                    <a:pt x="127000" y="63500"/>
                  </a:cubicBezTo>
                  <a:cubicBezTo>
                    <a:pt x="127000" y="28430"/>
                    <a:pt x="98570" y="0"/>
                    <a:pt x="63500" y="0"/>
                  </a:cubicBez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127000" cy="174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239"/>
                </a:lnSpc>
              </a:pPr>
              <a:endParaRPr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6124575" y="344011"/>
            <a:ext cx="95250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2017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5934075" y="948849"/>
            <a:ext cx="1333500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Transformer</a:t>
            </a:r>
          </a:p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(Google)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9096375" y="781844"/>
            <a:ext cx="95250" cy="95250"/>
            <a:chOff x="0" y="0"/>
            <a:chExt cx="127000" cy="127000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127000" cy="127000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63500" y="0"/>
                  </a:moveTo>
                  <a:cubicBezTo>
                    <a:pt x="28430" y="0"/>
                    <a:pt x="0" y="28430"/>
                    <a:pt x="0" y="63500"/>
                  </a:cubicBezTo>
                  <a:cubicBezTo>
                    <a:pt x="0" y="98570"/>
                    <a:pt x="28430" y="127000"/>
                    <a:pt x="63500" y="127000"/>
                  </a:cubicBezTo>
                  <a:cubicBezTo>
                    <a:pt x="98570" y="127000"/>
                    <a:pt x="127000" y="98570"/>
                    <a:pt x="127000" y="63500"/>
                  </a:cubicBezTo>
                  <a:cubicBezTo>
                    <a:pt x="127000" y="28430"/>
                    <a:pt x="98570" y="0"/>
                    <a:pt x="63500" y="0"/>
                  </a:cubicBez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127000" cy="174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239"/>
                </a:lnSpc>
              </a:pPr>
              <a:endParaRPr/>
            </a:p>
          </p:txBody>
        </p:sp>
      </p:grpSp>
      <p:sp>
        <p:nvSpPr>
          <p:cNvPr id="55" name="TextBox 55"/>
          <p:cNvSpPr txBox="1"/>
          <p:nvPr/>
        </p:nvSpPr>
        <p:spPr>
          <a:xfrm>
            <a:off x="8667750" y="344011"/>
            <a:ext cx="95250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2020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8477250" y="948849"/>
            <a:ext cx="1333500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GPT-3</a:t>
            </a:r>
          </a:p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(OpenAI)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11630025" y="781844"/>
            <a:ext cx="95250" cy="95250"/>
            <a:chOff x="0" y="0"/>
            <a:chExt cx="127000" cy="1270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7000" cy="127000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63500" y="0"/>
                  </a:moveTo>
                  <a:cubicBezTo>
                    <a:pt x="28430" y="0"/>
                    <a:pt x="0" y="28430"/>
                    <a:pt x="0" y="63500"/>
                  </a:cubicBezTo>
                  <a:cubicBezTo>
                    <a:pt x="0" y="98570"/>
                    <a:pt x="28430" y="127000"/>
                    <a:pt x="63500" y="127000"/>
                  </a:cubicBezTo>
                  <a:cubicBezTo>
                    <a:pt x="98570" y="127000"/>
                    <a:pt x="127000" y="98570"/>
                    <a:pt x="127000" y="63500"/>
                  </a:cubicBezTo>
                  <a:cubicBezTo>
                    <a:pt x="127000" y="28430"/>
                    <a:pt x="98570" y="0"/>
                    <a:pt x="63500" y="0"/>
                  </a:cubicBez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47625"/>
              <a:ext cx="127000" cy="174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239"/>
                </a:lnSpc>
              </a:pPr>
              <a:endParaRPr/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11201400" y="344011"/>
            <a:ext cx="95250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2022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1010900" y="910749"/>
            <a:ext cx="1333500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GitHub</a:t>
            </a:r>
          </a:p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Copilot</a:t>
            </a:r>
          </a:p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lancia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14173200" y="781844"/>
            <a:ext cx="95250" cy="95250"/>
            <a:chOff x="0" y="0"/>
            <a:chExt cx="127000" cy="12700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127000" cy="127000"/>
            </a:xfrm>
            <a:custGeom>
              <a:avLst/>
              <a:gdLst/>
              <a:ahLst/>
              <a:cxnLst/>
              <a:rect l="l" t="t" r="r" b="b"/>
              <a:pathLst>
                <a:path w="127000" h="127000">
                  <a:moveTo>
                    <a:pt x="63500" y="0"/>
                  </a:moveTo>
                  <a:cubicBezTo>
                    <a:pt x="28430" y="0"/>
                    <a:pt x="0" y="28430"/>
                    <a:pt x="0" y="63500"/>
                  </a:cubicBezTo>
                  <a:cubicBezTo>
                    <a:pt x="0" y="98570"/>
                    <a:pt x="28430" y="127000"/>
                    <a:pt x="63500" y="127000"/>
                  </a:cubicBezTo>
                  <a:cubicBezTo>
                    <a:pt x="98570" y="127000"/>
                    <a:pt x="127000" y="98570"/>
                    <a:pt x="127000" y="63500"/>
                  </a:cubicBezTo>
                  <a:cubicBezTo>
                    <a:pt x="127000" y="28430"/>
                    <a:pt x="98570" y="0"/>
                    <a:pt x="63500" y="0"/>
                  </a:cubicBez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0" y="-47625"/>
              <a:ext cx="127000" cy="174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239"/>
                </a:lnSpc>
              </a:pPr>
              <a:endParaRPr/>
            </a:p>
          </p:txBody>
        </p:sp>
      </p:grpSp>
      <p:sp>
        <p:nvSpPr>
          <p:cNvPr id="65" name="TextBox 65"/>
          <p:cNvSpPr txBox="1"/>
          <p:nvPr/>
        </p:nvSpPr>
        <p:spPr>
          <a:xfrm>
            <a:off x="13744575" y="344011"/>
            <a:ext cx="95250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2025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3554075" y="910749"/>
            <a:ext cx="1333500" cy="755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Vibe</a:t>
            </a:r>
          </a:p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Coding</a:t>
            </a:r>
          </a:p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(Karpathy)</a:t>
            </a:r>
          </a:p>
        </p:txBody>
      </p:sp>
      <p:grpSp>
        <p:nvGrpSpPr>
          <p:cNvPr id="67" name="Group 67"/>
          <p:cNvGrpSpPr/>
          <p:nvPr/>
        </p:nvGrpSpPr>
        <p:grpSpPr>
          <a:xfrm>
            <a:off x="16697325" y="762794"/>
            <a:ext cx="133350" cy="133350"/>
            <a:chOff x="0" y="0"/>
            <a:chExt cx="177800" cy="17780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88900" y="0"/>
                  </a:moveTo>
                  <a:cubicBezTo>
                    <a:pt x="39802" y="0"/>
                    <a:pt x="0" y="39802"/>
                    <a:pt x="0" y="88900"/>
                  </a:cubicBezTo>
                  <a:cubicBezTo>
                    <a:pt x="0" y="137998"/>
                    <a:pt x="39802" y="177800"/>
                    <a:pt x="88900" y="177800"/>
                  </a:cubicBezTo>
                  <a:cubicBezTo>
                    <a:pt x="137998" y="177800"/>
                    <a:pt x="177800" y="137998"/>
                    <a:pt x="177800" y="88900"/>
                  </a:cubicBezTo>
                  <a:cubicBezTo>
                    <a:pt x="177800" y="39802"/>
                    <a:pt x="137998" y="0"/>
                    <a:pt x="88900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47625"/>
              <a:ext cx="177800" cy="2254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239"/>
                </a:lnSpc>
              </a:pPr>
              <a:endParaRPr/>
            </a:p>
          </p:txBody>
        </p:sp>
      </p:grpSp>
      <p:sp>
        <p:nvSpPr>
          <p:cNvPr id="70" name="TextBox 70"/>
          <p:cNvSpPr txBox="1"/>
          <p:nvPr/>
        </p:nvSpPr>
        <p:spPr>
          <a:xfrm>
            <a:off x="16287750" y="344011"/>
            <a:ext cx="95250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2026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15874809" y="948849"/>
            <a:ext cx="1809750" cy="507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E0E0E0"/>
                </a:solidFill>
                <a:latin typeface="Poppins"/>
                <a:ea typeface="Poppins"/>
                <a:cs typeface="Poppins"/>
                <a:sym typeface="Poppins"/>
              </a:rPr>
              <a:t>Conversational</a:t>
            </a:r>
          </a:p>
          <a:p>
            <a:pPr marL="0" lvl="0" indent="0" algn="ctr">
              <a:lnSpc>
                <a:spcPts val="1959"/>
              </a:lnSpc>
              <a:spcBef>
                <a:spcPct val="0"/>
              </a:spcBef>
            </a:pPr>
            <a:r>
              <a:rPr lang="en-US" sz="1399" u="none" strike="noStrike">
                <a:solidFill>
                  <a:srgbClr val="E0E0E0"/>
                </a:solidFill>
                <a:latin typeface="Poppins"/>
                <a:ea typeface="Poppins"/>
                <a:cs typeface="Poppins"/>
                <a:sym typeface="Poppins"/>
              </a:rPr>
              <a:t>AI Tech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16954500" y="9791700"/>
            <a:ext cx="95250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555555"/>
                </a:solidFill>
                <a:latin typeface="Poppins"/>
                <a:ea typeface="Poppins"/>
                <a:cs typeface="Poppins"/>
                <a:sym typeface="Poppins"/>
              </a:rPr>
              <a:t>1 / 7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524000" y="9708515"/>
            <a:ext cx="1524000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u="none" strike="noStrike">
                <a:solidFill>
                  <a:srgbClr val="444444"/>
                </a:solidFill>
                <a:latin typeface="Poppins"/>
                <a:ea typeface="Poppins"/>
                <a:cs typeface="Poppins"/>
                <a:sym typeface="Poppins"/>
              </a:rPr>
              <a:t>Il Vibe Coding non segna la fine del programmatore, ma la nascita dell'Architetto.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401800" y="8419780"/>
            <a:ext cx="2857500" cy="25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Microsoft  25%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4401800" y="7901599"/>
            <a:ext cx="2857500" cy="25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Amazon  30%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4401800" y="7384709"/>
            <a:ext cx="2857500" cy="25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Google  30%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401800" y="6893240"/>
            <a:ext cx="2857500" cy="25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Meta  50%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843734" y="8549392"/>
            <a:ext cx="507953" cy="259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44%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2637217" y="8558914"/>
            <a:ext cx="2234993" cy="304830"/>
            <a:chOff x="0" y="0"/>
            <a:chExt cx="2979699" cy="40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979699" cy="406400"/>
            </a:xfrm>
            <a:custGeom>
              <a:avLst/>
              <a:gdLst/>
              <a:ahLst/>
              <a:cxnLst/>
              <a:rect l="l" t="t" r="r" b="b"/>
              <a:pathLst>
                <a:path w="2979699" h="406400">
                  <a:moveTo>
                    <a:pt x="36118" y="0"/>
                  </a:moveTo>
                  <a:lnTo>
                    <a:pt x="2943582" y="0"/>
                  </a:lnTo>
                  <a:cubicBezTo>
                    <a:pt x="2953161" y="0"/>
                    <a:pt x="2962347" y="4282"/>
                    <a:pt x="2969121" y="11903"/>
                  </a:cubicBezTo>
                  <a:cubicBezTo>
                    <a:pt x="2975894" y="19525"/>
                    <a:pt x="2979699" y="29862"/>
                    <a:pt x="2979699" y="40640"/>
                  </a:cubicBezTo>
                  <a:lnTo>
                    <a:pt x="2979699" y="365760"/>
                  </a:lnTo>
                  <a:cubicBezTo>
                    <a:pt x="2979699" y="376538"/>
                    <a:pt x="2975894" y="386875"/>
                    <a:pt x="2969121" y="394497"/>
                  </a:cubicBezTo>
                  <a:cubicBezTo>
                    <a:pt x="2962347" y="402118"/>
                    <a:pt x="2953161" y="406400"/>
                    <a:pt x="2943582" y="406400"/>
                  </a:cubicBezTo>
                  <a:lnTo>
                    <a:pt x="36118" y="406400"/>
                  </a:lnTo>
                  <a:cubicBezTo>
                    <a:pt x="26539" y="406400"/>
                    <a:pt x="17352" y="402118"/>
                    <a:pt x="10579" y="394497"/>
                  </a:cubicBezTo>
                  <a:cubicBezTo>
                    <a:pt x="3805" y="386875"/>
                    <a:pt x="0" y="376538"/>
                    <a:pt x="0" y="365760"/>
                  </a:cubicBezTo>
                  <a:lnTo>
                    <a:pt x="0" y="40640"/>
                  </a:lnTo>
                  <a:cubicBezTo>
                    <a:pt x="0" y="18195"/>
                    <a:pt x="16170" y="0"/>
                    <a:pt x="361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58489">
                    <a:alpha val="70000"/>
                  </a:srgbClr>
                </a:gs>
                <a:gs pos="25000">
                  <a:srgbClr val="E7E4EF">
                    <a:alpha val="70000"/>
                  </a:srgbClr>
                </a:gs>
                <a:gs pos="50000">
                  <a:srgbClr val="858489">
                    <a:alpha val="70000"/>
                  </a:srgbClr>
                </a:gs>
                <a:gs pos="75000">
                  <a:srgbClr val="B9B9B9">
                    <a:alpha val="70000"/>
                  </a:srgbClr>
                </a:gs>
                <a:gs pos="100000">
                  <a:srgbClr val="858489">
                    <a:alpha val="7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it-IT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979699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637217" y="8558914"/>
            <a:ext cx="5079529" cy="304830"/>
            <a:chOff x="0" y="0"/>
            <a:chExt cx="6772044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772044" cy="406400"/>
            </a:xfrm>
            <a:custGeom>
              <a:avLst/>
              <a:gdLst/>
              <a:ahLst/>
              <a:cxnLst/>
              <a:rect l="l" t="t" r="r" b="b"/>
              <a:pathLst>
                <a:path w="6772044" h="406400">
                  <a:moveTo>
                    <a:pt x="36118" y="0"/>
                  </a:moveTo>
                  <a:lnTo>
                    <a:pt x="6735926" y="0"/>
                  </a:lnTo>
                  <a:cubicBezTo>
                    <a:pt x="6745505" y="0"/>
                    <a:pt x="6754692" y="4282"/>
                    <a:pt x="6761466" y="11903"/>
                  </a:cubicBezTo>
                  <a:cubicBezTo>
                    <a:pt x="6768239" y="19525"/>
                    <a:pt x="6772044" y="29862"/>
                    <a:pt x="6772044" y="40640"/>
                  </a:cubicBezTo>
                  <a:lnTo>
                    <a:pt x="6772044" y="365760"/>
                  </a:lnTo>
                  <a:cubicBezTo>
                    <a:pt x="6772044" y="376538"/>
                    <a:pt x="6768239" y="386875"/>
                    <a:pt x="6761466" y="394497"/>
                  </a:cubicBezTo>
                  <a:cubicBezTo>
                    <a:pt x="6754692" y="402118"/>
                    <a:pt x="6745505" y="406400"/>
                    <a:pt x="6735926" y="406400"/>
                  </a:cubicBezTo>
                  <a:lnTo>
                    <a:pt x="36118" y="406400"/>
                  </a:lnTo>
                  <a:cubicBezTo>
                    <a:pt x="26539" y="406400"/>
                    <a:pt x="17352" y="402118"/>
                    <a:pt x="10579" y="394497"/>
                  </a:cubicBezTo>
                  <a:cubicBezTo>
                    <a:pt x="3805" y="386875"/>
                    <a:pt x="0" y="376538"/>
                    <a:pt x="0" y="365760"/>
                  </a:cubicBezTo>
                  <a:lnTo>
                    <a:pt x="0" y="40640"/>
                  </a:lnTo>
                  <a:cubicBezTo>
                    <a:pt x="0" y="18195"/>
                    <a:pt x="16170" y="0"/>
                    <a:pt x="361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58489">
                    <a:alpha val="15000"/>
                  </a:srgbClr>
                </a:gs>
                <a:gs pos="25000">
                  <a:srgbClr val="E7E4EF">
                    <a:alpha val="15000"/>
                  </a:srgbClr>
                </a:gs>
                <a:gs pos="50000">
                  <a:srgbClr val="858489">
                    <a:alpha val="15000"/>
                  </a:srgbClr>
                </a:gs>
                <a:gs pos="75000">
                  <a:srgbClr val="B9B9B9">
                    <a:alpha val="15000"/>
                  </a:srgbClr>
                </a:gs>
                <a:gs pos="100000">
                  <a:srgbClr val="858489">
                    <a:alpha val="15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6772044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8568443"/>
            <a:ext cx="1523859" cy="233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20"/>
              </a:lnSpc>
              <a:spcBef>
                <a:spcPct val="0"/>
              </a:spcBef>
            </a:pPr>
            <a:r>
              <a:rPr lang="en-US" sz="1300" u="none" strike="noStrike">
                <a:solidFill>
                  <a:srgbClr val="AAAAAA"/>
                </a:solidFill>
                <a:latin typeface="Poppins"/>
                <a:ea typeface="Poppins"/>
                <a:cs typeface="Poppins"/>
                <a:sym typeface="Poppins"/>
              </a:rPr>
              <a:t>Apprendimento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843734" y="8073096"/>
            <a:ext cx="507953" cy="259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48%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2637217" y="8082617"/>
            <a:ext cx="2438174" cy="304830"/>
            <a:chOff x="0" y="0"/>
            <a:chExt cx="3250581" cy="406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250581" cy="406400"/>
            </a:xfrm>
            <a:custGeom>
              <a:avLst/>
              <a:gdLst/>
              <a:ahLst/>
              <a:cxnLst/>
              <a:rect l="l" t="t" r="r" b="b"/>
              <a:pathLst>
                <a:path w="3250581" h="406400">
                  <a:moveTo>
                    <a:pt x="36118" y="0"/>
                  </a:moveTo>
                  <a:lnTo>
                    <a:pt x="3214463" y="0"/>
                  </a:lnTo>
                  <a:cubicBezTo>
                    <a:pt x="3224042" y="0"/>
                    <a:pt x="3233229" y="4282"/>
                    <a:pt x="3240002" y="11903"/>
                  </a:cubicBezTo>
                  <a:cubicBezTo>
                    <a:pt x="3246776" y="19525"/>
                    <a:pt x="3250581" y="29862"/>
                    <a:pt x="3250581" y="40640"/>
                  </a:cubicBezTo>
                  <a:lnTo>
                    <a:pt x="3250581" y="365760"/>
                  </a:lnTo>
                  <a:cubicBezTo>
                    <a:pt x="3250581" y="376538"/>
                    <a:pt x="3246776" y="386875"/>
                    <a:pt x="3240002" y="394497"/>
                  </a:cubicBezTo>
                  <a:cubicBezTo>
                    <a:pt x="3233229" y="402118"/>
                    <a:pt x="3224042" y="406400"/>
                    <a:pt x="3214463" y="406400"/>
                  </a:cubicBezTo>
                  <a:lnTo>
                    <a:pt x="36118" y="406400"/>
                  </a:lnTo>
                  <a:cubicBezTo>
                    <a:pt x="26539" y="406400"/>
                    <a:pt x="17352" y="402118"/>
                    <a:pt x="10579" y="394497"/>
                  </a:cubicBezTo>
                  <a:cubicBezTo>
                    <a:pt x="3805" y="386875"/>
                    <a:pt x="0" y="376538"/>
                    <a:pt x="0" y="365760"/>
                  </a:cubicBezTo>
                  <a:lnTo>
                    <a:pt x="0" y="40640"/>
                  </a:lnTo>
                  <a:cubicBezTo>
                    <a:pt x="0" y="18195"/>
                    <a:pt x="16170" y="0"/>
                    <a:pt x="361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58489">
                    <a:alpha val="70000"/>
                  </a:srgbClr>
                </a:gs>
                <a:gs pos="25000">
                  <a:srgbClr val="E7E4EF">
                    <a:alpha val="70000"/>
                  </a:srgbClr>
                </a:gs>
                <a:gs pos="50000">
                  <a:srgbClr val="858489">
                    <a:alpha val="70000"/>
                  </a:srgbClr>
                </a:gs>
                <a:gs pos="75000">
                  <a:srgbClr val="B9B9B9">
                    <a:alpha val="70000"/>
                  </a:srgbClr>
                </a:gs>
                <a:gs pos="100000">
                  <a:srgbClr val="858489">
                    <a:alpha val="7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3250581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637217" y="8082617"/>
            <a:ext cx="5079529" cy="304830"/>
            <a:chOff x="0" y="0"/>
            <a:chExt cx="6772044" cy="4064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772044" cy="406400"/>
            </a:xfrm>
            <a:custGeom>
              <a:avLst/>
              <a:gdLst/>
              <a:ahLst/>
              <a:cxnLst/>
              <a:rect l="l" t="t" r="r" b="b"/>
              <a:pathLst>
                <a:path w="6772044" h="406400">
                  <a:moveTo>
                    <a:pt x="36118" y="0"/>
                  </a:moveTo>
                  <a:lnTo>
                    <a:pt x="6735926" y="0"/>
                  </a:lnTo>
                  <a:cubicBezTo>
                    <a:pt x="6745505" y="0"/>
                    <a:pt x="6754692" y="4282"/>
                    <a:pt x="6761466" y="11903"/>
                  </a:cubicBezTo>
                  <a:cubicBezTo>
                    <a:pt x="6768239" y="19525"/>
                    <a:pt x="6772044" y="29862"/>
                    <a:pt x="6772044" y="40640"/>
                  </a:cubicBezTo>
                  <a:lnTo>
                    <a:pt x="6772044" y="365760"/>
                  </a:lnTo>
                  <a:cubicBezTo>
                    <a:pt x="6772044" y="376538"/>
                    <a:pt x="6768239" y="386875"/>
                    <a:pt x="6761466" y="394497"/>
                  </a:cubicBezTo>
                  <a:cubicBezTo>
                    <a:pt x="6754692" y="402118"/>
                    <a:pt x="6745505" y="406400"/>
                    <a:pt x="6735926" y="406400"/>
                  </a:cubicBezTo>
                  <a:lnTo>
                    <a:pt x="36118" y="406400"/>
                  </a:lnTo>
                  <a:cubicBezTo>
                    <a:pt x="26539" y="406400"/>
                    <a:pt x="17352" y="402118"/>
                    <a:pt x="10579" y="394497"/>
                  </a:cubicBezTo>
                  <a:cubicBezTo>
                    <a:pt x="3805" y="386875"/>
                    <a:pt x="0" y="376538"/>
                    <a:pt x="0" y="365760"/>
                  </a:cubicBezTo>
                  <a:lnTo>
                    <a:pt x="0" y="40640"/>
                  </a:lnTo>
                  <a:cubicBezTo>
                    <a:pt x="0" y="18195"/>
                    <a:pt x="16170" y="0"/>
                    <a:pt x="361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58489">
                    <a:alpha val="15000"/>
                  </a:srgbClr>
                </a:gs>
                <a:gs pos="25000">
                  <a:srgbClr val="E7E4EF">
                    <a:alpha val="15000"/>
                  </a:srgbClr>
                </a:gs>
                <a:gs pos="50000">
                  <a:srgbClr val="858489">
                    <a:alpha val="15000"/>
                  </a:srgbClr>
                </a:gs>
                <a:gs pos="75000">
                  <a:srgbClr val="B9B9B9">
                    <a:alpha val="15000"/>
                  </a:srgbClr>
                </a:gs>
                <a:gs pos="100000">
                  <a:srgbClr val="858489">
                    <a:alpha val="15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6772044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028700" y="8092147"/>
            <a:ext cx="1523859" cy="233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20"/>
              </a:lnSpc>
              <a:spcBef>
                <a:spcPct val="0"/>
              </a:spcBef>
            </a:pPr>
            <a:r>
              <a:rPr lang="en-US" sz="1300" u="none" strike="noStrike">
                <a:solidFill>
                  <a:srgbClr val="AAAAAA"/>
                </a:solidFill>
                <a:latin typeface="Poppins"/>
                <a:ea typeface="Poppins"/>
                <a:cs typeface="Poppins"/>
                <a:sym typeface="Poppins"/>
              </a:rPr>
              <a:t>Code review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43734" y="7596799"/>
            <a:ext cx="507953" cy="259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51%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2637217" y="7606321"/>
            <a:ext cx="2590560" cy="304830"/>
            <a:chOff x="0" y="0"/>
            <a:chExt cx="3453742" cy="4064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453742" cy="406400"/>
            </a:xfrm>
            <a:custGeom>
              <a:avLst/>
              <a:gdLst/>
              <a:ahLst/>
              <a:cxnLst/>
              <a:rect l="l" t="t" r="r" b="b"/>
              <a:pathLst>
                <a:path w="3453742" h="406400">
                  <a:moveTo>
                    <a:pt x="36118" y="0"/>
                  </a:moveTo>
                  <a:lnTo>
                    <a:pt x="3417625" y="0"/>
                  </a:lnTo>
                  <a:cubicBezTo>
                    <a:pt x="3427204" y="0"/>
                    <a:pt x="3436390" y="4282"/>
                    <a:pt x="3443164" y="11903"/>
                  </a:cubicBezTo>
                  <a:cubicBezTo>
                    <a:pt x="3449937" y="19525"/>
                    <a:pt x="3453742" y="29862"/>
                    <a:pt x="3453742" y="40640"/>
                  </a:cubicBezTo>
                  <a:lnTo>
                    <a:pt x="3453742" y="365760"/>
                  </a:lnTo>
                  <a:cubicBezTo>
                    <a:pt x="3453742" y="376538"/>
                    <a:pt x="3449937" y="386875"/>
                    <a:pt x="3443164" y="394497"/>
                  </a:cubicBezTo>
                  <a:cubicBezTo>
                    <a:pt x="3436390" y="402118"/>
                    <a:pt x="3427204" y="406400"/>
                    <a:pt x="3417625" y="406400"/>
                  </a:cubicBezTo>
                  <a:lnTo>
                    <a:pt x="36118" y="406400"/>
                  </a:lnTo>
                  <a:cubicBezTo>
                    <a:pt x="26539" y="406400"/>
                    <a:pt x="17352" y="402118"/>
                    <a:pt x="10579" y="394497"/>
                  </a:cubicBezTo>
                  <a:cubicBezTo>
                    <a:pt x="3805" y="386875"/>
                    <a:pt x="0" y="376538"/>
                    <a:pt x="0" y="365760"/>
                  </a:cubicBezTo>
                  <a:lnTo>
                    <a:pt x="0" y="40640"/>
                  </a:lnTo>
                  <a:cubicBezTo>
                    <a:pt x="0" y="18195"/>
                    <a:pt x="16170" y="0"/>
                    <a:pt x="361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58489">
                    <a:alpha val="70000"/>
                  </a:srgbClr>
                </a:gs>
                <a:gs pos="25000">
                  <a:srgbClr val="E7E4EF">
                    <a:alpha val="70000"/>
                  </a:srgbClr>
                </a:gs>
                <a:gs pos="50000">
                  <a:srgbClr val="858489">
                    <a:alpha val="70000"/>
                  </a:srgbClr>
                </a:gs>
                <a:gs pos="75000">
                  <a:srgbClr val="B9B9B9">
                    <a:alpha val="70000"/>
                  </a:srgbClr>
                </a:gs>
                <a:gs pos="100000">
                  <a:srgbClr val="858489">
                    <a:alpha val="7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3453742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637217" y="7606321"/>
            <a:ext cx="5079529" cy="304830"/>
            <a:chOff x="0" y="0"/>
            <a:chExt cx="6772044" cy="4064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772044" cy="406400"/>
            </a:xfrm>
            <a:custGeom>
              <a:avLst/>
              <a:gdLst/>
              <a:ahLst/>
              <a:cxnLst/>
              <a:rect l="l" t="t" r="r" b="b"/>
              <a:pathLst>
                <a:path w="6772044" h="406400">
                  <a:moveTo>
                    <a:pt x="36118" y="0"/>
                  </a:moveTo>
                  <a:lnTo>
                    <a:pt x="6735926" y="0"/>
                  </a:lnTo>
                  <a:cubicBezTo>
                    <a:pt x="6745505" y="0"/>
                    <a:pt x="6754692" y="4282"/>
                    <a:pt x="6761466" y="11903"/>
                  </a:cubicBezTo>
                  <a:cubicBezTo>
                    <a:pt x="6768239" y="19525"/>
                    <a:pt x="6772044" y="29862"/>
                    <a:pt x="6772044" y="40640"/>
                  </a:cubicBezTo>
                  <a:lnTo>
                    <a:pt x="6772044" y="365760"/>
                  </a:lnTo>
                  <a:cubicBezTo>
                    <a:pt x="6772044" y="376538"/>
                    <a:pt x="6768239" y="386875"/>
                    <a:pt x="6761466" y="394497"/>
                  </a:cubicBezTo>
                  <a:cubicBezTo>
                    <a:pt x="6754692" y="402118"/>
                    <a:pt x="6745505" y="406400"/>
                    <a:pt x="6735926" y="406400"/>
                  </a:cubicBezTo>
                  <a:lnTo>
                    <a:pt x="36118" y="406400"/>
                  </a:lnTo>
                  <a:cubicBezTo>
                    <a:pt x="26539" y="406400"/>
                    <a:pt x="17352" y="402118"/>
                    <a:pt x="10579" y="394497"/>
                  </a:cubicBezTo>
                  <a:cubicBezTo>
                    <a:pt x="3805" y="386875"/>
                    <a:pt x="0" y="376538"/>
                    <a:pt x="0" y="365760"/>
                  </a:cubicBezTo>
                  <a:lnTo>
                    <a:pt x="0" y="40640"/>
                  </a:lnTo>
                  <a:cubicBezTo>
                    <a:pt x="0" y="18195"/>
                    <a:pt x="16170" y="0"/>
                    <a:pt x="361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58489">
                    <a:alpha val="15000"/>
                  </a:srgbClr>
                </a:gs>
                <a:gs pos="25000">
                  <a:srgbClr val="E7E4EF">
                    <a:alpha val="15000"/>
                  </a:srgbClr>
                </a:gs>
                <a:gs pos="50000">
                  <a:srgbClr val="858489">
                    <a:alpha val="15000"/>
                  </a:srgbClr>
                </a:gs>
                <a:gs pos="75000">
                  <a:srgbClr val="B9B9B9">
                    <a:alpha val="15000"/>
                  </a:srgbClr>
                </a:gs>
                <a:gs pos="100000">
                  <a:srgbClr val="858489">
                    <a:alpha val="15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6772044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028700" y="7615850"/>
            <a:ext cx="1523859" cy="233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20"/>
              </a:lnSpc>
              <a:spcBef>
                <a:spcPct val="0"/>
              </a:spcBef>
            </a:pPr>
            <a:r>
              <a:rPr lang="en-US" sz="1300" u="none" strike="noStrike">
                <a:solidFill>
                  <a:srgbClr val="AAAAAA"/>
                </a:solidFill>
                <a:latin typeface="Poppins"/>
                <a:ea typeface="Poppins"/>
                <a:cs typeface="Poppins"/>
                <a:sym typeface="Poppins"/>
              </a:rPr>
              <a:t>Testing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843734" y="7120503"/>
            <a:ext cx="507953" cy="259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63%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2637217" y="7130024"/>
            <a:ext cx="3200103" cy="304830"/>
            <a:chOff x="0" y="0"/>
            <a:chExt cx="4266388" cy="40640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266388" cy="406400"/>
            </a:xfrm>
            <a:custGeom>
              <a:avLst/>
              <a:gdLst/>
              <a:ahLst/>
              <a:cxnLst/>
              <a:rect l="l" t="t" r="r" b="b"/>
              <a:pathLst>
                <a:path w="4266388" h="406400">
                  <a:moveTo>
                    <a:pt x="36118" y="0"/>
                  </a:moveTo>
                  <a:lnTo>
                    <a:pt x="4230270" y="0"/>
                  </a:lnTo>
                  <a:cubicBezTo>
                    <a:pt x="4239849" y="0"/>
                    <a:pt x="4249036" y="4282"/>
                    <a:pt x="4255809" y="11903"/>
                  </a:cubicBezTo>
                  <a:cubicBezTo>
                    <a:pt x="4262582" y="19525"/>
                    <a:pt x="4266388" y="29862"/>
                    <a:pt x="4266388" y="40640"/>
                  </a:cubicBezTo>
                  <a:lnTo>
                    <a:pt x="4266388" y="365760"/>
                  </a:lnTo>
                  <a:cubicBezTo>
                    <a:pt x="4266388" y="376538"/>
                    <a:pt x="4262582" y="386875"/>
                    <a:pt x="4255809" y="394497"/>
                  </a:cubicBezTo>
                  <a:cubicBezTo>
                    <a:pt x="4249036" y="402118"/>
                    <a:pt x="4239849" y="406400"/>
                    <a:pt x="4230270" y="406400"/>
                  </a:cubicBezTo>
                  <a:lnTo>
                    <a:pt x="36118" y="406400"/>
                  </a:lnTo>
                  <a:cubicBezTo>
                    <a:pt x="26539" y="406400"/>
                    <a:pt x="17352" y="402118"/>
                    <a:pt x="10579" y="394497"/>
                  </a:cubicBezTo>
                  <a:cubicBezTo>
                    <a:pt x="3805" y="386875"/>
                    <a:pt x="0" y="376538"/>
                    <a:pt x="0" y="365760"/>
                  </a:cubicBezTo>
                  <a:lnTo>
                    <a:pt x="0" y="40640"/>
                  </a:lnTo>
                  <a:cubicBezTo>
                    <a:pt x="0" y="18195"/>
                    <a:pt x="16170" y="0"/>
                    <a:pt x="361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58489">
                    <a:alpha val="70000"/>
                  </a:srgbClr>
                </a:gs>
                <a:gs pos="25000">
                  <a:srgbClr val="E7E4EF">
                    <a:alpha val="70000"/>
                  </a:srgbClr>
                </a:gs>
                <a:gs pos="50000">
                  <a:srgbClr val="858489">
                    <a:alpha val="70000"/>
                  </a:srgbClr>
                </a:gs>
                <a:gs pos="75000">
                  <a:srgbClr val="B9B9B9">
                    <a:alpha val="70000"/>
                  </a:srgbClr>
                </a:gs>
                <a:gs pos="100000">
                  <a:srgbClr val="858489">
                    <a:alpha val="7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4266388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2637217" y="7130024"/>
            <a:ext cx="5079529" cy="304830"/>
            <a:chOff x="0" y="0"/>
            <a:chExt cx="6772044" cy="4064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772044" cy="406400"/>
            </a:xfrm>
            <a:custGeom>
              <a:avLst/>
              <a:gdLst/>
              <a:ahLst/>
              <a:cxnLst/>
              <a:rect l="l" t="t" r="r" b="b"/>
              <a:pathLst>
                <a:path w="6772044" h="406400">
                  <a:moveTo>
                    <a:pt x="36118" y="0"/>
                  </a:moveTo>
                  <a:lnTo>
                    <a:pt x="6735926" y="0"/>
                  </a:lnTo>
                  <a:cubicBezTo>
                    <a:pt x="6745505" y="0"/>
                    <a:pt x="6754692" y="4282"/>
                    <a:pt x="6761466" y="11903"/>
                  </a:cubicBezTo>
                  <a:cubicBezTo>
                    <a:pt x="6768239" y="19525"/>
                    <a:pt x="6772044" y="29862"/>
                    <a:pt x="6772044" y="40640"/>
                  </a:cubicBezTo>
                  <a:lnTo>
                    <a:pt x="6772044" y="365760"/>
                  </a:lnTo>
                  <a:cubicBezTo>
                    <a:pt x="6772044" y="376538"/>
                    <a:pt x="6768239" y="386875"/>
                    <a:pt x="6761466" y="394497"/>
                  </a:cubicBezTo>
                  <a:cubicBezTo>
                    <a:pt x="6754692" y="402118"/>
                    <a:pt x="6745505" y="406400"/>
                    <a:pt x="6735926" y="406400"/>
                  </a:cubicBezTo>
                  <a:lnTo>
                    <a:pt x="36118" y="406400"/>
                  </a:lnTo>
                  <a:cubicBezTo>
                    <a:pt x="26539" y="406400"/>
                    <a:pt x="17352" y="402118"/>
                    <a:pt x="10579" y="394497"/>
                  </a:cubicBezTo>
                  <a:cubicBezTo>
                    <a:pt x="3805" y="386875"/>
                    <a:pt x="0" y="376538"/>
                    <a:pt x="0" y="365760"/>
                  </a:cubicBezTo>
                  <a:lnTo>
                    <a:pt x="0" y="40640"/>
                  </a:lnTo>
                  <a:cubicBezTo>
                    <a:pt x="0" y="18195"/>
                    <a:pt x="16170" y="0"/>
                    <a:pt x="361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58489">
                    <a:alpha val="15000"/>
                  </a:srgbClr>
                </a:gs>
                <a:gs pos="25000">
                  <a:srgbClr val="E7E4EF">
                    <a:alpha val="15000"/>
                  </a:srgbClr>
                </a:gs>
                <a:gs pos="50000">
                  <a:srgbClr val="858489">
                    <a:alpha val="15000"/>
                  </a:srgbClr>
                </a:gs>
                <a:gs pos="75000">
                  <a:srgbClr val="B9B9B9">
                    <a:alpha val="15000"/>
                  </a:srgbClr>
                </a:gs>
                <a:gs pos="100000">
                  <a:srgbClr val="858489">
                    <a:alpha val="15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it-IT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6772044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028700" y="7139554"/>
            <a:ext cx="1523859" cy="233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20"/>
              </a:lnSpc>
              <a:spcBef>
                <a:spcPct val="0"/>
              </a:spcBef>
            </a:pPr>
            <a:r>
              <a:rPr lang="en-US" sz="1300" u="none" strike="noStrike">
                <a:solidFill>
                  <a:srgbClr val="AAAAAA"/>
                </a:solidFill>
                <a:latin typeface="Poppins"/>
                <a:ea typeface="Poppins"/>
                <a:cs typeface="Poppins"/>
                <a:sym typeface="Poppins"/>
              </a:rPr>
              <a:t>Documentazione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843734" y="6644206"/>
            <a:ext cx="507953" cy="259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74%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2637217" y="6653728"/>
            <a:ext cx="3758851" cy="304830"/>
            <a:chOff x="0" y="0"/>
            <a:chExt cx="5011312" cy="4064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011312" cy="406400"/>
            </a:xfrm>
            <a:custGeom>
              <a:avLst/>
              <a:gdLst/>
              <a:ahLst/>
              <a:cxnLst/>
              <a:rect l="l" t="t" r="r" b="b"/>
              <a:pathLst>
                <a:path w="5011312" h="406400">
                  <a:moveTo>
                    <a:pt x="36118" y="0"/>
                  </a:moveTo>
                  <a:lnTo>
                    <a:pt x="4975195" y="0"/>
                  </a:lnTo>
                  <a:cubicBezTo>
                    <a:pt x="4984774" y="0"/>
                    <a:pt x="4993960" y="4282"/>
                    <a:pt x="5000734" y="11903"/>
                  </a:cubicBezTo>
                  <a:cubicBezTo>
                    <a:pt x="5007507" y="19525"/>
                    <a:pt x="5011312" y="29862"/>
                    <a:pt x="5011312" y="40640"/>
                  </a:cubicBezTo>
                  <a:lnTo>
                    <a:pt x="5011312" y="365760"/>
                  </a:lnTo>
                  <a:cubicBezTo>
                    <a:pt x="5011312" y="376538"/>
                    <a:pt x="5007507" y="386875"/>
                    <a:pt x="5000734" y="394497"/>
                  </a:cubicBezTo>
                  <a:cubicBezTo>
                    <a:pt x="4993960" y="402118"/>
                    <a:pt x="4984774" y="406400"/>
                    <a:pt x="4975195" y="406400"/>
                  </a:cubicBezTo>
                  <a:lnTo>
                    <a:pt x="36118" y="406400"/>
                  </a:lnTo>
                  <a:cubicBezTo>
                    <a:pt x="26539" y="406400"/>
                    <a:pt x="17352" y="402118"/>
                    <a:pt x="10579" y="394497"/>
                  </a:cubicBezTo>
                  <a:cubicBezTo>
                    <a:pt x="3805" y="386875"/>
                    <a:pt x="0" y="376538"/>
                    <a:pt x="0" y="365760"/>
                  </a:cubicBezTo>
                  <a:lnTo>
                    <a:pt x="0" y="40640"/>
                  </a:lnTo>
                  <a:cubicBezTo>
                    <a:pt x="0" y="18195"/>
                    <a:pt x="16170" y="0"/>
                    <a:pt x="361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58489">
                    <a:alpha val="70000"/>
                  </a:srgbClr>
                </a:gs>
                <a:gs pos="25000">
                  <a:srgbClr val="E7E4EF">
                    <a:alpha val="70000"/>
                  </a:srgbClr>
                </a:gs>
                <a:gs pos="50000">
                  <a:srgbClr val="858489">
                    <a:alpha val="70000"/>
                  </a:srgbClr>
                </a:gs>
                <a:gs pos="75000">
                  <a:srgbClr val="B9B9B9">
                    <a:alpha val="70000"/>
                  </a:srgbClr>
                </a:gs>
                <a:gs pos="100000">
                  <a:srgbClr val="858489">
                    <a:alpha val="7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it-IT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38100"/>
              <a:ext cx="5011312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2637217" y="6653728"/>
            <a:ext cx="5079529" cy="304830"/>
            <a:chOff x="0" y="0"/>
            <a:chExt cx="6772044" cy="4064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772044" cy="406400"/>
            </a:xfrm>
            <a:custGeom>
              <a:avLst/>
              <a:gdLst/>
              <a:ahLst/>
              <a:cxnLst/>
              <a:rect l="l" t="t" r="r" b="b"/>
              <a:pathLst>
                <a:path w="6772044" h="406400">
                  <a:moveTo>
                    <a:pt x="36118" y="0"/>
                  </a:moveTo>
                  <a:lnTo>
                    <a:pt x="6735926" y="0"/>
                  </a:lnTo>
                  <a:cubicBezTo>
                    <a:pt x="6745505" y="0"/>
                    <a:pt x="6754692" y="4282"/>
                    <a:pt x="6761466" y="11903"/>
                  </a:cubicBezTo>
                  <a:cubicBezTo>
                    <a:pt x="6768239" y="19525"/>
                    <a:pt x="6772044" y="29862"/>
                    <a:pt x="6772044" y="40640"/>
                  </a:cubicBezTo>
                  <a:lnTo>
                    <a:pt x="6772044" y="365760"/>
                  </a:lnTo>
                  <a:cubicBezTo>
                    <a:pt x="6772044" y="376538"/>
                    <a:pt x="6768239" y="386875"/>
                    <a:pt x="6761466" y="394497"/>
                  </a:cubicBezTo>
                  <a:cubicBezTo>
                    <a:pt x="6754692" y="402118"/>
                    <a:pt x="6745505" y="406400"/>
                    <a:pt x="6735926" y="406400"/>
                  </a:cubicBezTo>
                  <a:lnTo>
                    <a:pt x="36118" y="406400"/>
                  </a:lnTo>
                  <a:cubicBezTo>
                    <a:pt x="26539" y="406400"/>
                    <a:pt x="17352" y="402118"/>
                    <a:pt x="10579" y="394497"/>
                  </a:cubicBezTo>
                  <a:cubicBezTo>
                    <a:pt x="3805" y="386875"/>
                    <a:pt x="0" y="376538"/>
                    <a:pt x="0" y="365760"/>
                  </a:cubicBezTo>
                  <a:lnTo>
                    <a:pt x="0" y="40640"/>
                  </a:lnTo>
                  <a:cubicBezTo>
                    <a:pt x="0" y="18195"/>
                    <a:pt x="16170" y="0"/>
                    <a:pt x="361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58489">
                    <a:alpha val="15000"/>
                  </a:srgbClr>
                </a:gs>
                <a:gs pos="25000">
                  <a:srgbClr val="E7E4EF">
                    <a:alpha val="15000"/>
                  </a:srgbClr>
                </a:gs>
                <a:gs pos="50000">
                  <a:srgbClr val="858489">
                    <a:alpha val="15000"/>
                  </a:srgbClr>
                </a:gs>
                <a:gs pos="75000">
                  <a:srgbClr val="B9B9B9">
                    <a:alpha val="15000"/>
                  </a:srgbClr>
                </a:gs>
                <a:gs pos="100000">
                  <a:srgbClr val="858489">
                    <a:alpha val="15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it-IT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6772044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028700" y="6663257"/>
            <a:ext cx="1523859" cy="233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20"/>
              </a:lnSpc>
              <a:spcBef>
                <a:spcPct val="0"/>
              </a:spcBef>
            </a:pPr>
            <a:r>
              <a:rPr lang="en-US" sz="1300" u="none" strike="noStrike">
                <a:solidFill>
                  <a:srgbClr val="AAAAAA"/>
                </a:solidFill>
                <a:latin typeface="Poppins"/>
                <a:ea typeface="Poppins"/>
                <a:cs typeface="Poppins"/>
                <a:sym typeface="Poppins"/>
              </a:rPr>
              <a:t>Debug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7843734" y="6167910"/>
            <a:ext cx="507953" cy="259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82%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2637217" y="6177431"/>
            <a:ext cx="4165213" cy="304830"/>
            <a:chOff x="0" y="0"/>
            <a:chExt cx="5553076" cy="40640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5553076" cy="406400"/>
            </a:xfrm>
            <a:custGeom>
              <a:avLst/>
              <a:gdLst/>
              <a:ahLst/>
              <a:cxnLst/>
              <a:rect l="l" t="t" r="r" b="b"/>
              <a:pathLst>
                <a:path w="5553076" h="406400">
                  <a:moveTo>
                    <a:pt x="36118" y="0"/>
                  </a:moveTo>
                  <a:lnTo>
                    <a:pt x="5516958" y="0"/>
                  </a:lnTo>
                  <a:cubicBezTo>
                    <a:pt x="5526537" y="0"/>
                    <a:pt x="5535724" y="4282"/>
                    <a:pt x="5542497" y="11903"/>
                  </a:cubicBezTo>
                  <a:cubicBezTo>
                    <a:pt x="5549271" y="19525"/>
                    <a:pt x="5553076" y="29862"/>
                    <a:pt x="5553076" y="40640"/>
                  </a:cubicBezTo>
                  <a:lnTo>
                    <a:pt x="5553076" y="365760"/>
                  </a:lnTo>
                  <a:cubicBezTo>
                    <a:pt x="5553076" y="376538"/>
                    <a:pt x="5549271" y="386875"/>
                    <a:pt x="5542497" y="394497"/>
                  </a:cubicBezTo>
                  <a:cubicBezTo>
                    <a:pt x="5535724" y="402118"/>
                    <a:pt x="5526537" y="406400"/>
                    <a:pt x="5516958" y="406400"/>
                  </a:cubicBezTo>
                  <a:lnTo>
                    <a:pt x="36118" y="406400"/>
                  </a:lnTo>
                  <a:cubicBezTo>
                    <a:pt x="26539" y="406400"/>
                    <a:pt x="17352" y="402118"/>
                    <a:pt x="10579" y="394497"/>
                  </a:cubicBezTo>
                  <a:cubicBezTo>
                    <a:pt x="3805" y="386875"/>
                    <a:pt x="0" y="376538"/>
                    <a:pt x="0" y="365760"/>
                  </a:cubicBezTo>
                  <a:lnTo>
                    <a:pt x="0" y="40640"/>
                  </a:lnTo>
                  <a:cubicBezTo>
                    <a:pt x="0" y="18195"/>
                    <a:pt x="16170" y="0"/>
                    <a:pt x="361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58489">
                    <a:alpha val="70000"/>
                  </a:srgbClr>
                </a:gs>
                <a:gs pos="25000">
                  <a:srgbClr val="E7E4EF">
                    <a:alpha val="70000"/>
                  </a:srgbClr>
                </a:gs>
                <a:gs pos="50000">
                  <a:srgbClr val="858489">
                    <a:alpha val="70000"/>
                  </a:srgbClr>
                </a:gs>
                <a:gs pos="75000">
                  <a:srgbClr val="B9B9B9">
                    <a:alpha val="70000"/>
                  </a:srgbClr>
                </a:gs>
                <a:gs pos="100000">
                  <a:srgbClr val="858489">
                    <a:alpha val="70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it-IT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38100"/>
              <a:ext cx="5553076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2637217" y="6177431"/>
            <a:ext cx="5079529" cy="304830"/>
            <a:chOff x="0" y="0"/>
            <a:chExt cx="6772044" cy="4064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6772044" cy="406400"/>
            </a:xfrm>
            <a:custGeom>
              <a:avLst/>
              <a:gdLst/>
              <a:ahLst/>
              <a:cxnLst/>
              <a:rect l="l" t="t" r="r" b="b"/>
              <a:pathLst>
                <a:path w="6772044" h="406400">
                  <a:moveTo>
                    <a:pt x="36118" y="0"/>
                  </a:moveTo>
                  <a:lnTo>
                    <a:pt x="6735926" y="0"/>
                  </a:lnTo>
                  <a:cubicBezTo>
                    <a:pt x="6745505" y="0"/>
                    <a:pt x="6754692" y="4282"/>
                    <a:pt x="6761466" y="11903"/>
                  </a:cubicBezTo>
                  <a:cubicBezTo>
                    <a:pt x="6768239" y="19525"/>
                    <a:pt x="6772044" y="29862"/>
                    <a:pt x="6772044" y="40640"/>
                  </a:cubicBezTo>
                  <a:lnTo>
                    <a:pt x="6772044" y="365760"/>
                  </a:lnTo>
                  <a:cubicBezTo>
                    <a:pt x="6772044" y="376538"/>
                    <a:pt x="6768239" y="386875"/>
                    <a:pt x="6761466" y="394497"/>
                  </a:cubicBezTo>
                  <a:cubicBezTo>
                    <a:pt x="6754692" y="402118"/>
                    <a:pt x="6745505" y="406400"/>
                    <a:pt x="6735926" y="406400"/>
                  </a:cubicBezTo>
                  <a:lnTo>
                    <a:pt x="36118" y="406400"/>
                  </a:lnTo>
                  <a:cubicBezTo>
                    <a:pt x="26539" y="406400"/>
                    <a:pt x="17352" y="402118"/>
                    <a:pt x="10579" y="394497"/>
                  </a:cubicBezTo>
                  <a:cubicBezTo>
                    <a:pt x="3805" y="386875"/>
                    <a:pt x="0" y="376538"/>
                    <a:pt x="0" y="365760"/>
                  </a:cubicBezTo>
                  <a:lnTo>
                    <a:pt x="0" y="40640"/>
                  </a:lnTo>
                  <a:cubicBezTo>
                    <a:pt x="0" y="18195"/>
                    <a:pt x="16170" y="0"/>
                    <a:pt x="3611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58489">
                    <a:alpha val="15000"/>
                  </a:srgbClr>
                </a:gs>
                <a:gs pos="25000">
                  <a:srgbClr val="E7E4EF">
                    <a:alpha val="15000"/>
                  </a:srgbClr>
                </a:gs>
                <a:gs pos="50000">
                  <a:srgbClr val="858489">
                    <a:alpha val="15000"/>
                  </a:srgbClr>
                </a:gs>
                <a:gs pos="75000">
                  <a:srgbClr val="B9B9B9">
                    <a:alpha val="15000"/>
                  </a:srgbClr>
                </a:gs>
                <a:gs pos="100000">
                  <a:srgbClr val="858489">
                    <a:alpha val="15000"/>
                  </a:srgbClr>
                </a:gs>
              </a:gsLst>
              <a:lin ang="5400000"/>
            </a:gradFill>
          </p:spPr>
          <p:txBody>
            <a:bodyPr/>
            <a:lstStyle/>
            <a:p>
              <a:endParaRPr lang="it-IT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6772044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3315950" y="3173989"/>
            <a:ext cx="3905250" cy="1524000"/>
            <a:chOff x="0" y="0"/>
            <a:chExt cx="5207000" cy="20320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207000" cy="2032000"/>
            </a:xfrm>
            <a:custGeom>
              <a:avLst/>
              <a:gdLst/>
              <a:ahLst/>
              <a:cxnLst/>
              <a:rect l="l" t="t" r="r" b="b"/>
              <a:pathLst>
                <a:path w="5207000" h="2032000">
                  <a:moveTo>
                    <a:pt x="203200" y="0"/>
                  </a:moveTo>
                  <a:lnTo>
                    <a:pt x="5003800" y="0"/>
                  </a:lnTo>
                  <a:cubicBezTo>
                    <a:pt x="5116024" y="0"/>
                    <a:pt x="5207000" y="90976"/>
                    <a:pt x="5207000" y="203200"/>
                  </a:cubicBezTo>
                  <a:lnTo>
                    <a:pt x="5207000" y="1828800"/>
                  </a:lnTo>
                  <a:cubicBezTo>
                    <a:pt x="5207000" y="1941024"/>
                    <a:pt x="5116024" y="2032000"/>
                    <a:pt x="5003800" y="2032000"/>
                  </a:cubicBezTo>
                  <a:lnTo>
                    <a:pt x="203200" y="2032000"/>
                  </a:lnTo>
                  <a:cubicBezTo>
                    <a:pt x="90976" y="2032000"/>
                    <a:pt x="0" y="1941024"/>
                    <a:pt x="0" y="1828800"/>
                  </a:cubicBezTo>
                  <a:lnTo>
                    <a:pt x="0" y="203200"/>
                  </a:ln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>
                    <a:alpha val="20000"/>
                  </a:srgbClr>
                </a:gs>
                <a:gs pos="100000">
                  <a:srgbClr val="555555">
                    <a:alpha val="20000"/>
                  </a:srgbClr>
                </a:gs>
              </a:gsLst>
              <a:lin ang="540000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5207000" cy="207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13411200" y="4320164"/>
            <a:ext cx="3714750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555555"/>
                </a:solidFill>
                <a:latin typeface="Poppins"/>
                <a:ea typeface="Poppins"/>
                <a:cs typeface="Poppins"/>
                <a:sym typeface="Poppins"/>
              </a:rPr>
              <a:t>Google DORA 2025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3458825" y="3993139"/>
            <a:ext cx="3619500" cy="23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9"/>
              </a:lnSpc>
              <a:spcBef>
                <a:spcPct val="0"/>
              </a:spcBef>
            </a:pPr>
            <a:r>
              <a:rPr lang="en-US" sz="1299" u="none" strike="noStrike">
                <a:solidFill>
                  <a:srgbClr val="AAAAAA"/>
                </a:solidFill>
                <a:latin typeface="Poppins"/>
                <a:ea typeface="Poppins"/>
                <a:cs typeface="Poppins"/>
                <a:sym typeface="Poppins"/>
              </a:rPr>
              <a:t>adozione tra professionisti software</a:t>
            </a:r>
          </a:p>
        </p:txBody>
      </p:sp>
      <p:grpSp>
        <p:nvGrpSpPr>
          <p:cNvPr id="58" name="Group 58"/>
          <p:cNvGrpSpPr/>
          <p:nvPr/>
        </p:nvGrpSpPr>
        <p:grpSpPr>
          <a:xfrm>
            <a:off x="9220200" y="3173989"/>
            <a:ext cx="3905250" cy="1524000"/>
            <a:chOff x="0" y="0"/>
            <a:chExt cx="5207000" cy="203200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5207000" cy="2032000"/>
            </a:xfrm>
            <a:custGeom>
              <a:avLst/>
              <a:gdLst/>
              <a:ahLst/>
              <a:cxnLst/>
              <a:rect l="l" t="t" r="r" b="b"/>
              <a:pathLst>
                <a:path w="5207000" h="2032000">
                  <a:moveTo>
                    <a:pt x="203200" y="0"/>
                  </a:moveTo>
                  <a:lnTo>
                    <a:pt x="5003800" y="0"/>
                  </a:lnTo>
                  <a:cubicBezTo>
                    <a:pt x="5116024" y="0"/>
                    <a:pt x="5207000" y="90976"/>
                    <a:pt x="5207000" y="203200"/>
                  </a:cubicBezTo>
                  <a:lnTo>
                    <a:pt x="5207000" y="1828800"/>
                  </a:lnTo>
                  <a:cubicBezTo>
                    <a:pt x="5207000" y="1941024"/>
                    <a:pt x="5116024" y="2032000"/>
                    <a:pt x="5003800" y="2032000"/>
                  </a:cubicBezTo>
                  <a:lnTo>
                    <a:pt x="203200" y="2032000"/>
                  </a:lnTo>
                  <a:cubicBezTo>
                    <a:pt x="90976" y="2032000"/>
                    <a:pt x="0" y="1941024"/>
                    <a:pt x="0" y="1828800"/>
                  </a:cubicBezTo>
                  <a:lnTo>
                    <a:pt x="0" y="203200"/>
                  </a:ln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>
                    <a:alpha val="20000"/>
                  </a:srgbClr>
                </a:gs>
                <a:gs pos="100000">
                  <a:srgbClr val="555555">
                    <a:alpha val="20000"/>
                  </a:srgbClr>
                </a:gs>
              </a:gsLst>
              <a:lin ang="540000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38100"/>
              <a:ext cx="5207000" cy="207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13411200" y="3162559"/>
            <a:ext cx="371475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90%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9315450" y="4320164"/>
            <a:ext cx="3714750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555555"/>
                </a:solidFill>
                <a:latin typeface="Poppins"/>
                <a:ea typeface="Poppins"/>
                <a:cs typeface="Poppins"/>
                <a:sym typeface="Poppins"/>
              </a:rPr>
              <a:t>Stack Overflow 2025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5124450" y="3173989"/>
            <a:ext cx="3905250" cy="1524000"/>
            <a:chOff x="0" y="0"/>
            <a:chExt cx="5207000" cy="20320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5207000" cy="2032000"/>
            </a:xfrm>
            <a:custGeom>
              <a:avLst/>
              <a:gdLst/>
              <a:ahLst/>
              <a:cxnLst/>
              <a:rect l="l" t="t" r="r" b="b"/>
              <a:pathLst>
                <a:path w="5207000" h="2032000">
                  <a:moveTo>
                    <a:pt x="203200" y="0"/>
                  </a:moveTo>
                  <a:lnTo>
                    <a:pt x="5003800" y="0"/>
                  </a:lnTo>
                  <a:cubicBezTo>
                    <a:pt x="5116024" y="0"/>
                    <a:pt x="5207000" y="90976"/>
                    <a:pt x="5207000" y="203200"/>
                  </a:cubicBezTo>
                  <a:lnTo>
                    <a:pt x="5207000" y="1828800"/>
                  </a:lnTo>
                  <a:cubicBezTo>
                    <a:pt x="5207000" y="1941024"/>
                    <a:pt x="5116024" y="2032000"/>
                    <a:pt x="5003800" y="2032000"/>
                  </a:cubicBezTo>
                  <a:lnTo>
                    <a:pt x="203200" y="2032000"/>
                  </a:lnTo>
                  <a:cubicBezTo>
                    <a:pt x="90976" y="2032000"/>
                    <a:pt x="0" y="1941024"/>
                    <a:pt x="0" y="1828800"/>
                  </a:cubicBezTo>
                  <a:lnTo>
                    <a:pt x="0" y="203200"/>
                  </a:ln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>
                    <a:alpha val="20000"/>
                  </a:srgbClr>
                </a:gs>
                <a:gs pos="100000">
                  <a:srgbClr val="555555">
                    <a:alpha val="20000"/>
                  </a:srgbClr>
                </a:gs>
              </a:gsLst>
              <a:lin ang="540000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38100"/>
              <a:ext cx="5207000" cy="207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9315450" y="3162559"/>
            <a:ext cx="371475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51%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5219700" y="4320164"/>
            <a:ext cx="3714750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555555"/>
                </a:solidFill>
                <a:latin typeface="Poppins"/>
                <a:ea typeface="Poppins"/>
                <a:cs typeface="Poppins"/>
                <a:sym typeface="Poppins"/>
              </a:rPr>
              <a:t>GitHub / industry benchmark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5267325" y="3993139"/>
            <a:ext cx="3619500" cy="23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9"/>
              </a:lnSpc>
              <a:spcBef>
                <a:spcPct val="0"/>
              </a:spcBef>
            </a:pPr>
            <a:r>
              <a:rPr lang="en-US" sz="1299" u="none" strike="noStrike">
                <a:solidFill>
                  <a:srgbClr val="AAAAAA"/>
                </a:solidFill>
                <a:latin typeface="Poppins"/>
                <a:ea typeface="Poppins"/>
                <a:cs typeface="Poppins"/>
                <a:sym typeface="Poppins"/>
              </a:rPr>
              <a:t>codice AI-generato</a:t>
            </a:r>
          </a:p>
        </p:txBody>
      </p:sp>
      <p:grpSp>
        <p:nvGrpSpPr>
          <p:cNvPr id="69" name="Group 69"/>
          <p:cNvGrpSpPr/>
          <p:nvPr/>
        </p:nvGrpSpPr>
        <p:grpSpPr>
          <a:xfrm>
            <a:off x="1028700" y="3173989"/>
            <a:ext cx="3905250" cy="1524000"/>
            <a:chOff x="0" y="0"/>
            <a:chExt cx="5207000" cy="203200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5207000" cy="2032000"/>
            </a:xfrm>
            <a:custGeom>
              <a:avLst/>
              <a:gdLst/>
              <a:ahLst/>
              <a:cxnLst/>
              <a:rect l="l" t="t" r="r" b="b"/>
              <a:pathLst>
                <a:path w="5207000" h="2032000">
                  <a:moveTo>
                    <a:pt x="203200" y="0"/>
                  </a:moveTo>
                  <a:lnTo>
                    <a:pt x="5003800" y="0"/>
                  </a:lnTo>
                  <a:cubicBezTo>
                    <a:pt x="5116024" y="0"/>
                    <a:pt x="5207000" y="90976"/>
                    <a:pt x="5207000" y="203200"/>
                  </a:cubicBezTo>
                  <a:lnTo>
                    <a:pt x="5207000" y="1828800"/>
                  </a:lnTo>
                  <a:cubicBezTo>
                    <a:pt x="5207000" y="1941024"/>
                    <a:pt x="5116024" y="2032000"/>
                    <a:pt x="5003800" y="2032000"/>
                  </a:cubicBezTo>
                  <a:lnTo>
                    <a:pt x="203200" y="2032000"/>
                  </a:lnTo>
                  <a:cubicBezTo>
                    <a:pt x="90976" y="2032000"/>
                    <a:pt x="0" y="1941024"/>
                    <a:pt x="0" y="1828800"/>
                  </a:cubicBezTo>
                  <a:lnTo>
                    <a:pt x="0" y="203200"/>
                  </a:ln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>
                    <a:alpha val="20000"/>
                  </a:srgbClr>
                </a:gs>
                <a:gs pos="100000">
                  <a:srgbClr val="555555">
                    <a:alpha val="20000"/>
                  </a:srgbClr>
                </a:gs>
              </a:gsLst>
              <a:lin ang="540000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38100"/>
              <a:ext cx="5207000" cy="2070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2" name="TextBox 72"/>
          <p:cNvSpPr txBox="1"/>
          <p:nvPr/>
        </p:nvSpPr>
        <p:spPr>
          <a:xfrm>
            <a:off x="5219700" y="3162559"/>
            <a:ext cx="371475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41%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1123950" y="4320164"/>
            <a:ext cx="3714750" cy="16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555555"/>
                </a:solidFill>
                <a:latin typeface="Poppins"/>
                <a:ea typeface="Poppins"/>
                <a:cs typeface="Poppins"/>
                <a:sym typeface="Poppins"/>
              </a:rPr>
              <a:t>Stack Overflow 2025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171575" y="3993139"/>
            <a:ext cx="3619500" cy="23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9"/>
              </a:lnSpc>
              <a:spcBef>
                <a:spcPct val="0"/>
              </a:spcBef>
            </a:pPr>
            <a:r>
              <a:rPr lang="en-US" sz="1299" u="none" strike="noStrike">
                <a:solidFill>
                  <a:srgbClr val="AAAAAA"/>
                </a:solidFill>
                <a:latin typeface="Poppins"/>
                <a:ea typeface="Poppins"/>
                <a:cs typeface="Poppins"/>
                <a:sym typeface="Poppins"/>
              </a:rPr>
              <a:t>sviluppatori usano o pianificano AI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123950" y="3162559"/>
            <a:ext cx="371475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84%</a:t>
            </a:r>
          </a:p>
        </p:txBody>
      </p:sp>
      <p:sp>
        <p:nvSpPr>
          <p:cNvPr id="76" name="Freeform 76"/>
          <p:cNvSpPr/>
          <p:nvPr/>
        </p:nvSpPr>
        <p:spPr>
          <a:xfrm>
            <a:off x="-19050" y="0"/>
            <a:ext cx="18288000" cy="2469139"/>
          </a:xfrm>
          <a:custGeom>
            <a:avLst/>
            <a:gdLst/>
            <a:ahLst/>
            <a:cxnLst/>
            <a:rect l="l" t="t" r="r" b="b"/>
            <a:pathLst>
              <a:path w="18288000" h="2469139">
                <a:moveTo>
                  <a:pt x="0" y="0"/>
                </a:moveTo>
                <a:lnTo>
                  <a:pt x="18288000" y="0"/>
                </a:lnTo>
                <a:lnTo>
                  <a:pt x="18288000" y="2469139"/>
                </a:lnTo>
                <a:lnTo>
                  <a:pt x="0" y="24691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7000"/>
            </a:blip>
            <a:stretch>
              <a:fillRect t="-268703" b="-138987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7" name="TextBox 77"/>
          <p:cNvSpPr txBox="1"/>
          <p:nvPr/>
        </p:nvSpPr>
        <p:spPr>
          <a:xfrm>
            <a:off x="4552950" y="691515"/>
            <a:ext cx="9525000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00"/>
              </a:lnSpc>
              <a:spcBef>
                <a:spcPct val="0"/>
              </a:spcBef>
            </a:pPr>
            <a:r>
              <a:rPr lang="en-US" sz="60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D A T I   &amp;   A D O Z I O N E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4838700" y="2656147"/>
            <a:ext cx="857250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i="1" u="none" strike="noStrike">
                <a:solidFill>
                  <a:srgbClr val="777777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L'adozione corre. La fiducia deve ancora recuperare.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9363075" y="3993139"/>
            <a:ext cx="3619500" cy="23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9"/>
              </a:lnSpc>
              <a:spcBef>
                <a:spcPct val="0"/>
              </a:spcBef>
            </a:pPr>
            <a:r>
              <a:rPr lang="en-US" sz="1299" u="none" strike="noStrike">
                <a:solidFill>
                  <a:srgbClr val="AAAAAA"/>
                </a:solidFill>
                <a:latin typeface="Poppins"/>
                <a:ea typeface="Poppins"/>
                <a:cs typeface="Poppins"/>
                <a:sym typeface="Poppins"/>
              </a:rPr>
              <a:t>uso AI quotidiano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028700" y="5643985"/>
            <a:ext cx="4232940" cy="3257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Utilizzo AI per categoria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028700" y="6186961"/>
            <a:ext cx="1523859" cy="233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820"/>
              </a:lnSpc>
              <a:spcBef>
                <a:spcPct val="0"/>
              </a:spcBef>
            </a:pPr>
            <a:r>
              <a:rPr lang="en-US" sz="1300" u="none" strike="noStrike">
                <a:solidFill>
                  <a:srgbClr val="AAAAAA"/>
                </a:solidFill>
                <a:latin typeface="Poppins"/>
                <a:ea typeface="Poppins"/>
                <a:cs typeface="Poppins"/>
                <a:sym typeface="Poppins"/>
              </a:rPr>
              <a:t>Scrittura codice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12496800" y="5778300"/>
            <a:ext cx="4762500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18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odice AI-generato · Big Tech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14363700" y="6394013"/>
            <a:ext cx="2857500" cy="25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Anthropic  80%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9829800" y="8957569"/>
            <a:ext cx="742950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679"/>
              </a:lnSpc>
              <a:spcBef>
                <a:spcPct val="0"/>
              </a:spcBef>
            </a:pPr>
            <a:r>
              <a:rPr lang="en-US" sz="1200" i="1" u="none" strike="noStrike">
                <a:solidFill>
                  <a:srgbClr val="444444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25% dei batch Y Combinator 2025 ha codebase al 95%+ AI-generata.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1524000" y="9708515"/>
            <a:ext cx="1524000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199" u="none" strike="noStrike">
                <a:solidFill>
                  <a:srgbClr val="444444"/>
                </a:solidFill>
                <a:latin typeface="Poppins"/>
                <a:ea typeface="Poppins"/>
                <a:cs typeface="Poppins"/>
                <a:sym typeface="Poppins"/>
              </a:rPr>
              <a:t>Sources: Stack Overflow Developer Survey 2025 · Google DORA 2025 · GitHub / industry reports · YC 2025.</a:t>
            </a:r>
          </a:p>
        </p:txBody>
      </p:sp>
      <p:pic>
        <p:nvPicPr>
          <p:cNvPr id="86" name="Picture 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9400" y="5904037"/>
            <a:ext cx="3233100" cy="3280730"/>
          </a:xfrm>
          <a:prstGeom prst="rect">
            <a:avLst/>
          </a:prstGeom>
        </p:spPr>
      </p:pic>
      <p:sp>
        <p:nvSpPr>
          <p:cNvPr id="87" name="TextBox 87"/>
          <p:cNvSpPr txBox="1"/>
          <p:nvPr/>
        </p:nvSpPr>
        <p:spPr>
          <a:xfrm>
            <a:off x="16954500" y="9791700"/>
            <a:ext cx="95250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555555"/>
                </a:solidFill>
                <a:latin typeface="Poppins"/>
                <a:ea typeface="Poppins"/>
                <a:cs typeface="Poppins"/>
                <a:sym typeface="Poppins"/>
              </a:rPr>
              <a:t>2 / 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in" filter="fade">
                                      <p:cBhvr>
                                        <p:cTn id="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68026" y="209550"/>
            <a:ext cx="7620000" cy="8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300"/>
              </a:lnSpc>
              <a:spcBef>
                <a:spcPct val="0"/>
              </a:spcBef>
            </a:pPr>
            <a:r>
              <a:rPr lang="en-US" sz="4500" u="none" strike="noStrike" dirty="0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S T R U M E N T 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68026" y="1577495"/>
            <a:ext cx="7302475" cy="276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12"/>
              </a:lnSpc>
              <a:spcBef>
                <a:spcPct val="0"/>
              </a:spcBef>
            </a:pPr>
            <a:r>
              <a:rPr lang="en-US" sz="1508" u="none" strike="noStrike" dirty="0">
                <a:gradFill>
                  <a:gsLst>
                    <a:gs pos="0">
                      <a:srgbClr val="888888">
                        <a:alpha val="100000"/>
                      </a:srgbClr>
                    </a:gs>
                    <a:gs pos="100000">
                      <a:srgbClr val="E8E8E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CREA IL PROMPT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868026" y="1933038"/>
            <a:ext cx="3651238" cy="564515"/>
            <a:chOff x="0" y="0"/>
            <a:chExt cx="4517842" cy="6985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3014076" y="2069424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 dirty="0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Claude.ai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793107" y="1933038"/>
            <a:ext cx="3651238" cy="564515"/>
            <a:chOff x="0" y="0"/>
            <a:chExt cx="4517842" cy="698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 dirty="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939156" y="2069424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 dirty="0" err="1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ChatGPT</a:t>
            </a:r>
            <a:endParaRPr lang="en-US" sz="1293" u="none" strike="noStrike" dirty="0">
              <a:solidFill>
                <a:srgbClr val="CCCCC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2868026" y="2600192"/>
            <a:ext cx="3651238" cy="564515"/>
            <a:chOff x="0" y="0"/>
            <a:chExt cx="4517842" cy="6985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014076" y="2736578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Gemini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793107" y="2600192"/>
            <a:ext cx="3651238" cy="564515"/>
            <a:chOff x="0" y="0"/>
            <a:chExt cx="4517842" cy="6985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939156" y="2736578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Grok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2868026" y="3267346"/>
            <a:ext cx="3651238" cy="564515"/>
            <a:chOff x="0" y="0"/>
            <a:chExt cx="4517842" cy="6985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3014076" y="3403732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Perplexity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6793107" y="3267346"/>
            <a:ext cx="3651238" cy="564515"/>
            <a:chOff x="0" y="0"/>
            <a:chExt cx="4517842" cy="6985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939156" y="3403732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Microsoft Copilot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2868026" y="3934500"/>
            <a:ext cx="3651238" cy="564515"/>
            <a:chOff x="0" y="0"/>
            <a:chExt cx="4517842" cy="6985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3014076" y="4070886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PromptPerfect</a:t>
            </a:r>
          </a:p>
        </p:txBody>
      </p:sp>
      <p:grpSp>
        <p:nvGrpSpPr>
          <p:cNvPr id="32" name="Group 32"/>
          <p:cNvGrpSpPr/>
          <p:nvPr/>
        </p:nvGrpSpPr>
        <p:grpSpPr>
          <a:xfrm>
            <a:off x="6793107" y="3934500"/>
            <a:ext cx="3651238" cy="564515"/>
            <a:chOff x="0" y="0"/>
            <a:chExt cx="4517842" cy="6985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6939156" y="4070886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FlowGPT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2868026" y="4601654"/>
            <a:ext cx="3651238" cy="564515"/>
            <a:chOff x="0" y="0"/>
            <a:chExt cx="4517842" cy="6985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3014076" y="4738041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AIPRM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6793107" y="4601654"/>
            <a:ext cx="3651238" cy="564515"/>
            <a:chOff x="0" y="0"/>
            <a:chExt cx="4517842" cy="6985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6939156" y="4738041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Anthropic Workbench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868026" y="5375142"/>
            <a:ext cx="7302475" cy="276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12"/>
              </a:lnSpc>
              <a:spcBef>
                <a:spcPct val="0"/>
              </a:spcBef>
            </a:pPr>
            <a:r>
              <a:rPr lang="en-US" sz="1508" u="none" strike="noStrike">
                <a:gradFill>
                  <a:gsLst>
                    <a:gs pos="0">
                      <a:srgbClr val="888888">
                        <a:alpha val="100000"/>
                      </a:srgbClr>
                    </a:gs>
                    <a:gs pos="100000">
                      <a:srgbClr val="E8E8E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COSTRUISCI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2868026" y="5730684"/>
            <a:ext cx="3651238" cy="564515"/>
            <a:chOff x="0" y="0"/>
            <a:chExt cx="4517842" cy="6985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3014076" y="5867071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Lovable</a:t>
            </a:r>
          </a:p>
        </p:txBody>
      </p:sp>
      <p:grpSp>
        <p:nvGrpSpPr>
          <p:cNvPr id="49" name="Group 49"/>
          <p:cNvGrpSpPr/>
          <p:nvPr/>
        </p:nvGrpSpPr>
        <p:grpSpPr>
          <a:xfrm>
            <a:off x="6793107" y="5730684"/>
            <a:ext cx="3651238" cy="564515"/>
            <a:chOff x="0" y="0"/>
            <a:chExt cx="4517842" cy="698500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6939156" y="5867071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v0 by Vercel</a:t>
            </a:r>
          </a:p>
        </p:txBody>
      </p:sp>
      <p:grpSp>
        <p:nvGrpSpPr>
          <p:cNvPr id="53" name="Group 53"/>
          <p:cNvGrpSpPr/>
          <p:nvPr/>
        </p:nvGrpSpPr>
        <p:grpSpPr>
          <a:xfrm>
            <a:off x="2868026" y="6397838"/>
            <a:ext cx="3651238" cy="564515"/>
            <a:chOff x="0" y="0"/>
            <a:chExt cx="4517842" cy="69850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3014076" y="6534225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Bolt.new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6793107" y="6397838"/>
            <a:ext cx="3651238" cy="564515"/>
            <a:chOff x="0" y="0"/>
            <a:chExt cx="4517842" cy="69850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0" name="TextBox 60"/>
          <p:cNvSpPr txBox="1"/>
          <p:nvPr/>
        </p:nvSpPr>
        <p:spPr>
          <a:xfrm>
            <a:off x="6939156" y="6534225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Replit</a:t>
            </a:r>
          </a:p>
        </p:txBody>
      </p:sp>
      <p:grpSp>
        <p:nvGrpSpPr>
          <p:cNvPr id="61" name="Group 61"/>
          <p:cNvGrpSpPr/>
          <p:nvPr/>
        </p:nvGrpSpPr>
        <p:grpSpPr>
          <a:xfrm>
            <a:off x="2868026" y="7064992"/>
            <a:ext cx="3651238" cy="564515"/>
            <a:chOff x="0" y="0"/>
            <a:chExt cx="4517842" cy="69850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3014076" y="7201379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Cursor</a:t>
            </a:r>
          </a:p>
        </p:txBody>
      </p:sp>
      <p:grpSp>
        <p:nvGrpSpPr>
          <p:cNvPr id="65" name="Group 65"/>
          <p:cNvGrpSpPr/>
          <p:nvPr/>
        </p:nvGrpSpPr>
        <p:grpSpPr>
          <a:xfrm>
            <a:off x="6793107" y="7064992"/>
            <a:ext cx="3651238" cy="564515"/>
            <a:chOff x="0" y="0"/>
            <a:chExt cx="4517842" cy="69850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6939156" y="7201379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GitHub Copilot</a:t>
            </a:r>
          </a:p>
        </p:txBody>
      </p:sp>
      <p:grpSp>
        <p:nvGrpSpPr>
          <p:cNvPr id="69" name="Group 69"/>
          <p:cNvGrpSpPr/>
          <p:nvPr/>
        </p:nvGrpSpPr>
        <p:grpSpPr>
          <a:xfrm>
            <a:off x="2868026" y="7732146"/>
            <a:ext cx="3651238" cy="564515"/>
            <a:chOff x="0" y="0"/>
            <a:chExt cx="4517842" cy="698500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2" name="TextBox 72"/>
          <p:cNvSpPr txBox="1"/>
          <p:nvPr/>
        </p:nvSpPr>
        <p:spPr>
          <a:xfrm>
            <a:off x="3014076" y="7868533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Google IDX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6793107" y="7732146"/>
            <a:ext cx="3651238" cy="564515"/>
            <a:chOff x="0" y="0"/>
            <a:chExt cx="4517842" cy="69850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6" name="TextBox 76"/>
          <p:cNvSpPr txBox="1"/>
          <p:nvPr/>
        </p:nvSpPr>
        <p:spPr>
          <a:xfrm>
            <a:off x="6939156" y="7868533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Windsurf</a:t>
            </a:r>
          </a:p>
        </p:txBody>
      </p:sp>
      <p:grpSp>
        <p:nvGrpSpPr>
          <p:cNvPr id="77" name="Group 77"/>
          <p:cNvGrpSpPr/>
          <p:nvPr/>
        </p:nvGrpSpPr>
        <p:grpSpPr>
          <a:xfrm>
            <a:off x="2868026" y="8399300"/>
            <a:ext cx="3651238" cy="564515"/>
            <a:chOff x="0" y="0"/>
            <a:chExt cx="4517842" cy="69850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0" name="TextBox 80"/>
          <p:cNvSpPr txBox="1"/>
          <p:nvPr/>
        </p:nvSpPr>
        <p:spPr>
          <a:xfrm>
            <a:off x="3014076" y="8535687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Codeium</a:t>
            </a:r>
          </a:p>
        </p:txBody>
      </p:sp>
      <p:grpSp>
        <p:nvGrpSpPr>
          <p:cNvPr id="81" name="Group 81"/>
          <p:cNvGrpSpPr/>
          <p:nvPr/>
        </p:nvGrpSpPr>
        <p:grpSpPr>
          <a:xfrm>
            <a:off x="6793107" y="8399300"/>
            <a:ext cx="3651238" cy="564515"/>
            <a:chOff x="0" y="0"/>
            <a:chExt cx="4517842" cy="698500"/>
          </a:xfrm>
        </p:grpSpPr>
        <p:sp>
          <p:nvSpPr>
            <p:cNvPr id="82" name="Freeform 82"/>
            <p:cNvSpPr/>
            <p:nvPr/>
          </p:nvSpPr>
          <p:spPr>
            <a:xfrm>
              <a:off x="0" y="0"/>
              <a:ext cx="4517842" cy="698500"/>
            </a:xfrm>
            <a:custGeom>
              <a:avLst/>
              <a:gdLst/>
              <a:ahLst/>
              <a:cxnLst/>
              <a:rect l="l" t="t" r="r" b="b"/>
              <a:pathLst>
                <a:path w="4517842" h="698500">
                  <a:moveTo>
                    <a:pt x="124241" y="0"/>
                  </a:moveTo>
                  <a:lnTo>
                    <a:pt x="4393601" y="0"/>
                  </a:lnTo>
                  <a:cubicBezTo>
                    <a:pt x="4462218" y="0"/>
                    <a:pt x="4517842" y="31273"/>
                    <a:pt x="4517842" y="69850"/>
                  </a:cubicBezTo>
                  <a:lnTo>
                    <a:pt x="4517842" y="628650"/>
                  </a:lnTo>
                  <a:cubicBezTo>
                    <a:pt x="4517842" y="667227"/>
                    <a:pt x="4462218" y="698500"/>
                    <a:pt x="4393601" y="698500"/>
                  </a:cubicBezTo>
                  <a:lnTo>
                    <a:pt x="124241" y="698500"/>
                  </a:lnTo>
                  <a:cubicBezTo>
                    <a:pt x="55624" y="698500"/>
                    <a:pt x="0" y="667227"/>
                    <a:pt x="0" y="628650"/>
                  </a:cubicBezTo>
                  <a:lnTo>
                    <a:pt x="0" y="69850"/>
                  </a:lnTo>
                  <a:cubicBezTo>
                    <a:pt x="0" y="31273"/>
                    <a:pt x="55624" y="0"/>
                    <a:pt x="124241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0" y="-38100"/>
              <a:ext cx="4517842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4" name="TextBox 84"/>
          <p:cNvSpPr txBox="1"/>
          <p:nvPr/>
        </p:nvSpPr>
        <p:spPr>
          <a:xfrm>
            <a:off x="6939156" y="8535687"/>
            <a:ext cx="3359139" cy="231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810"/>
              </a:lnSpc>
              <a:spcBef>
                <a:spcPct val="0"/>
              </a:spcBef>
            </a:pPr>
            <a:r>
              <a:rPr lang="en-US" sz="1293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Firebase Genkit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11454868" y="1577495"/>
            <a:ext cx="3601153" cy="25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>
                <a:gradFill>
                  <a:gsLst>
                    <a:gs pos="0">
                      <a:srgbClr val="888888">
                        <a:alpha val="100000"/>
                      </a:srgbClr>
                    </a:gs>
                    <a:gs pos="100000">
                      <a:srgbClr val="E8E8E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IL PROMPT PERFETTO</a:t>
            </a:r>
          </a:p>
        </p:txBody>
      </p:sp>
      <p:grpSp>
        <p:nvGrpSpPr>
          <p:cNvPr id="86" name="Group 86"/>
          <p:cNvGrpSpPr/>
          <p:nvPr/>
        </p:nvGrpSpPr>
        <p:grpSpPr>
          <a:xfrm>
            <a:off x="11454868" y="1962150"/>
            <a:ext cx="5492241" cy="1047750"/>
            <a:chOff x="0" y="0"/>
            <a:chExt cx="7322989" cy="1397000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7322989" cy="1397000"/>
            </a:xfrm>
            <a:custGeom>
              <a:avLst/>
              <a:gdLst/>
              <a:ahLst/>
              <a:cxnLst/>
              <a:rect l="l" t="t" r="r" b="b"/>
              <a:pathLst>
                <a:path w="7322989" h="1397000">
                  <a:moveTo>
                    <a:pt x="107404" y="0"/>
                  </a:moveTo>
                  <a:lnTo>
                    <a:pt x="7215584" y="0"/>
                  </a:lnTo>
                  <a:cubicBezTo>
                    <a:pt x="7274902" y="0"/>
                    <a:pt x="7322989" y="62546"/>
                    <a:pt x="7322989" y="139700"/>
                  </a:cubicBezTo>
                  <a:lnTo>
                    <a:pt x="7322989" y="1257300"/>
                  </a:lnTo>
                  <a:cubicBezTo>
                    <a:pt x="7322989" y="1334454"/>
                    <a:pt x="7274902" y="1397000"/>
                    <a:pt x="7215584" y="1397000"/>
                  </a:cubicBezTo>
                  <a:lnTo>
                    <a:pt x="107404" y="1397000"/>
                  </a:lnTo>
                  <a:cubicBezTo>
                    <a:pt x="48086" y="1397000"/>
                    <a:pt x="0" y="1334454"/>
                    <a:pt x="0" y="1257300"/>
                  </a:cubicBezTo>
                  <a:lnTo>
                    <a:pt x="0" y="139700"/>
                  </a:lnTo>
                  <a:cubicBezTo>
                    <a:pt x="0" y="62546"/>
                    <a:pt x="48086" y="0"/>
                    <a:pt x="10740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>
                    <a:alpha val="20000"/>
                  </a:srgbClr>
                </a:gs>
                <a:gs pos="100000">
                  <a:srgbClr val="555555">
                    <a:alpha val="20000"/>
                  </a:srgbClr>
                </a:gs>
              </a:gsLst>
              <a:lin ang="540000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0" y="-38100"/>
              <a:ext cx="7322989" cy="143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9" name="TextBox 89"/>
          <p:cNvSpPr txBox="1"/>
          <p:nvPr/>
        </p:nvSpPr>
        <p:spPr>
          <a:xfrm>
            <a:off x="11765210" y="2228053"/>
            <a:ext cx="360115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🎯</a:t>
            </a:r>
          </a:p>
        </p:txBody>
      </p:sp>
      <p:sp>
        <p:nvSpPr>
          <p:cNvPr id="90" name="TextBox 90"/>
          <p:cNvSpPr txBox="1"/>
          <p:nvPr/>
        </p:nvSpPr>
        <p:spPr>
          <a:xfrm>
            <a:off x="12570266" y="2219798"/>
            <a:ext cx="3661494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OBIETTIVO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12570266" y="2610323"/>
            <a:ext cx="3661494" cy="23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9"/>
              </a:lnSpc>
              <a:spcBef>
                <a:spcPct val="0"/>
              </a:spcBef>
            </a:pPr>
            <a:r>
              <a:rPr lang="en-US" sz="1299" u="none" strike="noStrike">
                <a:solidFill>
                  <a:srgbClr val="777777"/>
                </a:solidFill>
                <a:latin typeface="Poppins"/>
                <a:ea typeface="Poppins"/>
                <a:cs typeface="Poppins"/>
                <a:sym typeface="Poppins"/>
              </a:rPr>
              <a:t>Cosa deve fare?</a:t>
            </a:r>
          </a:p>
        </p:txBody>
      </p:sp>
      <p:grpSp>
        <p:nvGrpSpPr>
          <p:cNvPr id="92" name="Group 92"/>
          <p:cNvGrpSpPr/>
          <p:nvPr/>
        </p:nvGrpSpPr>
        <p:grpSpPr>
          <a:xfrm>
            <a:off x="11454868" y="3162300"/>
            <a:ext cx="5492241" cy="1047750"/>
            <a:chOff x="0" y="0"/>
            <a:chExt cx="7322989" cy="1397000"/>
          </a:xfrm>
        </p:grpSpPr>
        <p:sp>
          <p:nvSpPr>
            <p:cNvPr id="93" name="Freeform 93"/>
            <p:cNvSpPr/>
            <p:nvPr/>
          </p:nvSpPr>
          <p:spPr>
            <a:xfrm>
              <a:off x="0" y="0"/>
              <a:ext cx="7322989" cy="1397000"/>
            </a:xfrm>
            <a:custGeom>
              <a:avLst/>
              <a:gdLst/>
              <a:ahLst/>
              <a:cxnLst/>
              <a:rect l="l" t="t" r="r" b="b"/>
              <a:pathLst>
                <a:path w="7322989" h="1397000">
                  <a:moveTo>
                    <a:pt x="107404" y="0"/>
                  </a:moveTo>
                  <a:lnTo>
                    <a:pt x="7215584" y="0"/>
                  </a:lnTo>
                  <a:cubicBezTo>
                    <a:pt x="7274902" y="0"/>
                    <a:pt x="7322989" y="62546"/>
                    <a:pt x="7322989" y="139700"/>
                  </a:cubicBezTo>
                  <a:lnTo>
                    <a:pt x="7322989" y="1257300"/>
                  </a:lnTo>
                  <a:cubicBezTo>
                    <a:pt x="7322989" y="1334454"/>
                    <a:pt x="7274902" y="1397000"/>
                    <a:pt x="7215584" y="1397000"/>
                  </a:cubicBezTo>
                  <a:lnTo>
                    <a:pt x="107404" y="1397000"/>
                  </a:lnTo>
                  <a:cubicBezTo>
                    <a:pt x="48086" y="1397000"/>
                    <a:pt x="0" y="1334454"/>
                    <a:pt x="0" y="1257300"/>
                  </a:cubicBezTo>
                  <a:lnTo>
                    <a:pt x="0" y="139700"/>
                  </a:lnTo>
                  <a:cubicBezTo>
                    <a:pt x="0" y="62546"/>
                    <a:pt x="48086" y="0"/>
                    <a:pt x="10740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>
                    <a:alpha val="20000"/>
                  </a:srgbClr>
                </a:gs>
                <a:gs pos="100000">
                  <a:srgbClr val="555555">
                    <a:alpha val="20000"/>
                  </a:srgbClr>
                </a:gs>
              </a:gsLst>
              <a:lin ang="540000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94" name="TextBox 94"/>
            <p:cNvSpPr txBox="1"/>
            <p:nvPr/>
          </p:nvSpPr>
          <p:spPr>
            <a:xfrm>
              <a:off x="0" y="-38100"/>
              <a:ext cx="7322989" cy="143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95" name="TextBox 95"/>
          <p:cNvSpPr txBox="1"/>
          <p:nvPr/>
        </p:nvSpPr>
        <p:spPr>
          <a:xfrm>
            <a:off x="11765210" y="3418678"/>
            <a:ext cx="360115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👥</a:t>
            </a:r>
          </a:p>
        </p:txBody>
      </p:sp>
      <p:sp>
        <p:nvSpPr>
          <p:cNvPr id="96" name="TextBox 96"/>
          <p:cNvSpPr txBox="1"/>
          <p:nvPr/>
        </p:nvSpPr>
        <p:spPr>
          <a:xfrm>
            <a:off x="12570266" y="3410423"/>
            <a:ext cx="3661494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PUBBLICO</a:t>
            </a:r>
          </a:p>
        </p:txBody>
      </p:sp>
      <p:sp>
        <p:nvSpPr>
          <p:cNvPr id="97" name="TextBox 97"/>
          <p:cNvSpPr txBox="1"/>
          <p:nvPr/>
        </p:nvSpPr>
        <p:spPr>
          <a:xfrm>
            <a:off x="12570266" y="3800948"/>
            <a:ext cx="3661494" cy="23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9"/>
              </a:lnSpc>
              <a:spcBef>
                <a:spcPct val="0"/>
              </a:spcBef>
            </a:pPr>
            <a:r>
              <a:rPr lang="en-US" sz="1299" u="none" strike="noStrike">
                <a:solidFill>
                  <a:srgbClr val="777777"/>
                </a:solidFill>
                <a:latin typeface="Poppins"/>
                <a:ea typeface="Poppins"/>
                <a:cs typeface="Poppins"/>
                <a:sym typeface="Poppins"/>
              </a:rPr>
              <a:t>Per chi è?</a:t>
            </a:r>
          </a:p>
        </p:txBody>
      </p:sp>
      <p:grpSp>
        <p:nvGrpSpPr>
          <p:cNvPr id="98" name="Group 98"/>
          <p:cNvGrpSpPr/>
          <p:nvPr/>
        </p:nvGrpSpPr>
        <p:grpSpPr>
          <a:xfrm>
            <a:off x="11454868" y="4381500"/>
            <a:ext cx="5492241" cy="1047750"/>
            <a:chOff x="0" y="0"/>
            <a:chExt cx="7322989" cy="1397000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7322989" cy="1397000"/>
            </a:xfrm>
            <a:custGeom>
              <a:avLst/>
              <a:gdLst/>
              <a:ahLst/>
              <a:cxnLst/>
              <a:rect l="l" t="t" r="r" b="b"/>
              <a:pathLst>
                <a:path w="7322989" h="1397000">
                  <a:moveTo>
                    <a:pt x="107404" y="0"/>
                  </a:moveTo>
                  <a:lnTo>
                    <a:pt x="7215584" y="0"/>
                  </a:lnTo>
                  <a:cubicBezTo>
                    <a:pt x="7274902" y="0"/>
                    <a:pt x="7322989" y="62546"/>
                    <a:pt x="7322989" y="139700"/>
                  </a:cubicBezTo>
                  <a:lnTo>
                    <a:pt x="7322989" y="1257300"/>
                  </a:lnTo>
                  <a:cubicBezTo>
                    <a:pt x="7322989" y="1334454"/>
                    <a:pt x="7274902" y="1397000"/>
                    <a:pt x="7215584" y="1397000"/>
                  </a:cubicBezTo>
                  <a:lnTo>
                    <a:pt x="107404" y="1397000"/>
                  </a:lnTo>
                  <a:cubicBezTo>
                    <a:pt x="48086" y="1397000"/>
                    <a:pt x="0" y="1334454"/>
                    <a:pt x="0" y="1257300"/>
                  </a:cubicBezTo>
                  <a:lnTo>
                    <a:pt x="0" y="139700"/>
                  </a:lnTo>
                  <a:cubicBezTo>
                    <a:pt x="0" y="62546"/>
                    <a:pt x="48086" y="0"/>
                    <a:pt x="10740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>
                    <a:alpha val="20000"/>
                  </a:srgbClr>
                </a:gs>
                <a:gs pos="100000">
                  <a:srgbClr val="555555">
                    <a:alpha val="20000"/>
                  </a:srgbClr>
                </a:gs>
              </a:gsLst>
              <a:lin ang="540000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0" y="-38100"/>
              <a:ext cx="7322989" cy="143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01" name="TextBox 101"/>
          <p:cNvSpPr txBox="1"/>
          <p:nvPr/>
        </p:nvSpPr>
        <p:spPr>
          <a:xfrm>
            <a:off x="11765210" y="4609303"/>
            <a:ext cx="360115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🎨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12570266" y="4601048"/>
            <a:ext cx="3661494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DESIGN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12570266" y="4991573"/>
            <a:ext cx="3661494" cy="23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9"/>
              </a:lnSpc>
              <a:spcBef>
                <a:spcPct val="0"/>
              </a:spcBef>
            </a:pPr>
            <a:r>
              <a:rPr lang="en-US" sz="1299" u="none" strike="noStrike">
                <a:solidFill>
                  <a:srgbClr val="777777"/>
                </a:solidFill>
                <a:latin typeface="Poppins"/>
                <a:ea typeface="Poppins"/>
                <a:cs typeface="Poppins"/>
                <a:sym typeface="Poppins"/>
              </a:rPr>
              <a:t>Colori, stile, font</a:t>
            </a:r>
          </a:p>
        </p:txBody>
      </p:sp>
      <p:grpSp>
        <p:nvGrpSpPr>
          <p:cNvPr id="104" name="Group 104"/>
          <p:cNvGrpSpPr/>
          <p:nvPr/>
        </p:nvGrpSpPr>
        <p:grpSpPr>
          <a:xfrm>
            <a:off x="11454868" y="5524500"/>
            <a:ext cx="5492241" cy="1047750"/>
            <a:chOff x="0" y="0"/>
            <a:chExt cx="7322989" cy="1397000"/>
          </a:xfrm>
        </p:grpSpPr>
        <p:sp>
          <p:nvSpPr>
            <p:cNvPr id="105" name="Freeform 105"/>
            <p:cNvSpPr/>
            <p:nvPr/>
          </p:nvSpPr>
          <p:spPr>
            <a:xfrm>
              <a:off x="0" y="0"/>
              <a:ext cx="7322989" cy="1397000"/>
            </a:xfrm>
            <a:custGeom>
              <a:avLst/>
              <a:gdLst/>
              <a:ahLst/>
              <a:cxnLst/>
              <a:rect l="l" t="t" r="r" b="b"/>
              <a:pathLst>
                <a:path w="7322989" h="1397000">
                  <a:moveTo>
                    <a:pt x="107404" y="0"/>
                  </a:moveTo>
                  <a:lnTo>
                    <a:pt x="7215584" y="0"/>
                  </a:lnTo>
                  <a:cubicBezTo>
                    <a:pt x="7274902" y="0"/>
                    <a:pt x="7322989" y="62546"/>
                    <a:pt x="7322989" y="139700"/>
                  </a:cubicBezTo>
                  <a:lnTo>
                    <a:pt x="7322989" y="1257300"/>
                  </a:lnTo>
                  <a:cubicBezTo>
                    <a:pt x="7322989" y="1334454"/>
                    <a:pt x="7274902" y="1397000"/>
                    <a:pt x="7215584" y="1397000"/>
                  </a:cubicBezTo>
                  <a:lnTo>
                    <a:pt x="107404" y="1397000"/>
                  </a:lnTo>
                  <a:cubicBezTo>
                    <a:pt x="48086" y="1397000"/>
                    <a:pt x="0" y="1334454"/>
                    <a:pt x="0" y="1257300"/>
                  </a:cubicBezTo>
                  <a:lnTo>
                    <a:pt x="0" y="139700"/>
                  </a:lnTo>
                  <a:cubicBezTo>
                    <a:pt x="0" y="62546"/>
                    <a:pt x="48086" y="0"/>
                    <a:pt x="10740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>
                    <a:alpha val="20000"/>
                  </a:srgbClr>
                </a:gs>
                <a:gs pos="100000">
                  <a:srgbClr val="555555">
                    <a:alpha val="20000"/>
                  </a:srgbClr>
                </a:gs>
              </a:gsLst>
              <a:lin ang="540000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0" y="-38100"/>
              <a:ext cx="7322989" cy="143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07" name="TextBox 107"/>
          <p:cNvSpPr txBox="1"/>
          <p:nvPr/>
        </p:nvSpPr>
        <p:spPr>
          <a:xfrm>
            <a:off x="11765210" y="5799928"/>
            <a:ext cx="360115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⚙️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12570266" y="5791673"/>
            <a:ext cx="3661494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FUNZIONALITÀ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12570266" y="6182198"/>
            <a:ext cx="3661494" cy="23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9"/>
              </a:lnSpc>
              <a:spcBef>
                <a:spcPct val="0"/>
              </a:spcBef>
            </a:pPr>
            <a:r>
              <a:rPr lang="en-US" sz="1299" u="none" strike="noStrike">
                <a:solidFill>
                  <a:srgbClr val="777777"/>
                </a:solidFill>
                <a:latin typeface="Poppins"/>
                <a:ea typeface="Poppins"/>
                <a:cs typeface="Poppins"/>
                <a:sym typeface="Poppins"/>
              </a:rPr>
              <a:t>Pagine, features, tools</a:t>
            </a:r>
          </a:p>
        </p:txBody>
      </p:sp>
      <p:grpSp>
        <p:nvGrpSpPr>
          <p:cNvPr id="110" name="Group 110"/>
          <p:cNvGrpSpPr/>
          <p:nvPr/>
        </p:nvGrpSpPr>
        <p:grpSpPr>
          <a:xfrm>
            <a:off x="11454868" y="6743700"/>
            <a:ext cx="5492241" cy="1047750"/>
            <a:chOff x="0" y="0"/>
            <a:chExt cx="7322989" cy="1397000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7322989" cy="1397000"/>
            </a:xfrm>
            <a:custGeom>
              <a:avLst/>
              <a:gdLst/>
              <a:ahLst/>
              <a:cxnLst/>
              <a:rect l="l" t="t" r="r" b="b"/>
              <a:pathLst>
                <a:path w="7322989" h="1397000">
                  <a:moveTo>
                    <a:pt x="107404" y="0"/>
                  </a:moveTo>
                  <a:lnTo>
                    <a:pt x="7215584" y="0"/>
                  </a:lnTo>
                  <a:cubicBezTo>
                    <a:pt x="7274902" y="0"/>
                    <a:pt x="7322989" y="62546"/>
                    <a:pt x="7322989" y="139700"/>
                  </a:cubicBezTo>
                  <a:lnTo>
                    <a:pt x="7322989" y="1257300"/>
                  </a:lnTo>
                  <a:cubicBezTo>
                    <a:pt x="7322989" y="1334454"/>
                    <a:pt x="7274902" y="1397000"/>
                    <a:pt x="7215584" y="1397000"/>
                  </a:cubicBezTo>
                  <a:lnTo>
                    <a:pt x="107404" y="1397000"/>
                  </a:lnTo>
                  <a:cubicBezTo>
                    <a:pt x="48086" y="1397000"/>
                    <a:pt x="0" y="1334454"/>
                    <a:pt x="0" y="1257300"/>
                  </a:cubicBezTo>
                  <a:lnTo>
                    <a:pt x="0" y="139700"/>
                  </a:lnTo>
                  <a:cubicBezTo>
                    <a:pt x="0" y="62546"/>
                    <a:pt x="48086" y="0"/>
                    <a:pt x="10740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>
                    <a:alpha val="20000"/>
                  </a:srgbClr>
                </a:gs>
                <a:gs pos="100000">
                  <a:srgbClr val="555555">
                    <a:alpha val="20000"/>
                  </a:srgbClr>
                </a:gs>
              </a:gsLst>
              <a:lin ang="540000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12" name="TextBox 112"/>
            <p:cNvSpPr txBox="1"/>
            <p:nvPr/>
          </p:nvSpPr>
          <p:spPr>
            <a:xfrm>
              <a:off x="0" y="-38100"/>
              <a:ext cx="7322989" cy="143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13" name="TextBox 113"/>
          <p:cNvSpPr txBox="1"/>
          <p:nvPr/>
        </p:nvSpPr>
        <p:spPr>
          <a:xfrm>
            <a:off x="11765210" y="6990553"/>
            <a:ext cx="360115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🌍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12570266" y="6982298"/>
            <a:ext cx="3661494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LINGUA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12570266" y="7372823"/>
            <a:ext cx="3661494" cy="23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9"/>
              </a:lnSpc>
              <a:spcBef>
                <a:spcPct val="0"/>
              </a:spcBef>
            </a:pPr>
            <a:r>
              <a:rPr lang="en-US" sz="1299" u="none" strike="noStrike">
                <a:solidFill>
                  <a:srgbClr val="777777"/>
                </a:solidFill>
                <a:latin typeface="Poppins"/>
                <a:ea typeface="Poppins"/>
                <a:cs typeface="Poppins"/>
                <a:sym typeface="Poppins"/>
              </a:rPr>
              <a:t>EN/IT, traduzioni</a:t>
            </a:r>
          </a:p>
        </p:txBody>
      </p:sp>
      <p:grpSp>
        <p:nvGrpSpPr>
          <p:cNvPr id="116" name="Group 116"/>
          <p:cNvGrpSpPr/>
          <p:nvPr/>
        </p:nvGrpSpPr>
        <p:grpSpPr>
          <a:xfrm>
            <a:off x="11454868" y="7962900"/>
            <a:ext cx="5492241" cy="1047750"/>
            <a:chOff x="0" y="0"/>
            <a:chExt cx="7322989" cy="1397000"/>
          </a:xfrm>
        </p:grpSpPr>
        <p:sp>
          <p:nvSpPr>
            <p:cNvPr id="117" name="Freeform 117"/>
            <p:cNvSpPr/>
            <p:nvPr/>
          </p:nvSpPr>
          <p:spPr>
            <a:xfrm>
              <a:off x="0" y="0"/>
              <a:ext cx="7322989" cy="1397000"/>
            </a:xfrm>
            <a:custGeom>
              <a:avLst/>
              <a:gdLst/>
              <a:ahLst/>
              <a:cxnLst/>
              <a:rect l="l" t="t" r="r" b="b"/>
              <a:pathLst>
                <a:path w="7322989" h="1397000">
                  <a:moveTo>
                    <a:pt x="107404" y="0"/>
                  </a:moveTo>
                  <a:lnTo>
                    <a:pt x="7215584" y="0"/>
                  </a:lnTo>
                  <a:cubicBezTo>
                    <a:pt x="7274902" y="0"/>
                    <a:pt x="7322989" y="62546"/>
                    <a:pt x="7322989" y="139700"/>
                  </a:cubicBezTo>
                  <a:lnTo>
                    <a:pt x="7322989" y="1257300"/>
                  </a:lnTo>
                  <a:cubicBezTo>
                    <a:pt x="7322989" y="1334454"/>
                    <a:pt x="7274902" y="1397000"/>
                    <a:pt x="7215584" y="1397000"/>
                  </a:cubicBezTo>
                  <a:lnTo>
                    <a:pt x="107404" y="1397000"/>
                  </a:lnTo>
                  <a:cubicBezTo>
                    <a:pt x="48086" y="1397000"/>
                    <a:pt x="0" y="1334454"/>
                    <a:pt x="0" y="1257300"/>
                  </a:cubicBezTo>
                  <a:lnTo>
                    <a:pt x="0" y="139700"/>
                  </a:lnTo>
                  <a:cubicBezTo>
                    <a:pt x="0" y="62546"/>
                    <a:pt x="48086" y="0"/>
                    <a:pt x="107404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>
                    <a:alpha val="20000"/>
                  </a:srgbClr>
                </a:gs>
                <a:gs pos="100000">
                  <a:srgbClr val="555555">
                    <a:alpha val="20000"/>
                  </a:srgbClr>
                </a:gs>
              </a:gsLst>
              <a:lin ang="540000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18" name="TextBox 118"/>
            <p:cNvSpPr txBox="1"/>
            <p:nvPr/>
          </p:nvSpPr>
          <p:spPr>
            <a:xfrm>
              <a:off x="0" y="-38100"/>
              <a:ext cx="7322989" cy="1435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19" name="TextBox 119"/>
          <p:cNvSpPr txBox="1"/>
          <p:nvPr/>
        </p:nvSpPr>
        <p:spPr>
          <a:xfrm>
            <a:off x="11765210" y="8181178"/>
            <a:ext cx="360115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  <a:spcBef>
                <a:spcPct val="0"/>
              </a:spcBef>
            </a:pPr>
            <a:r>
              <a:rPr lang="en-US" sz="27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🔧</a:t>
            </a:r>
          </a:p>
        </p:txBody>
      </p:sp>
      <p:sp>
        <p:nvSpPr>
          <p:cNvPr id="120" name="TextBox 120"/>
          <p:cNvSpPr txBox="1"/>
          <p:nvPr/>
        </p:nvSpPr>
        <p:spPr>
          <a:xfrm>
            <a:off x="12570266" y="8172923"/>
            <a:ext cx="3661494" cy="325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r>
              <a:rPr lang="en-US" sz="1800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VINCOLI TECNICI</a:t>
            </a:r>
          </a:p>
        </p:txBody>
      </p:sp>
      <p:sp>
        <p:nvSpPr>
          <p:cNvPr id="121" name="TextBox 121"/>
          <p:cNvSpPr txBox="1"/>
          <p:nvPr/>
        </p:nvSpPr>
        <p:spPr>
          <a:xfrm>
            <a:off x="12570266" y="8563448"/>
            <a:ext cx="3661494" cy="233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19"/>
              </a:lnSpc>
              <a:spcBef>
                <a:spcPct val="0"/>
              </a:spcBef>
            </a:pPr>
            <a:r>
              <a:rPr lang="en-US" sz="1299" u="none" strike="noStrike">
                <a:solidFill>
                  <a:srgbClr val="777777"/>
                </a:solidFill>
                <a:latin typeface="Poppins"/>
                <a:ea typeface="Poppins"/>
                <a:cs typeface="Poppins"/>
                <a:sym typeface="Poppins"/>
              </a:rPr>
              <a:t>Framework, responsive, accessibilità</a:t>
            </a:r>
          </a:p>
        </p:txBody>
      </p:sp>
      <p:sp>
        <p:nvSpPr>
          <p:cNvPr id="122" name="Freeform 122"/>
          <p:cNvSpPr/>
          <p:nvPr/>
        </p:nvSpPr>
        <p:spPr>
          <a:xfrm>
            <a:off x="-107601" y="-69060"/>
            <a:ext cx="2272602" cy="10356060"/>
          </a:xfrm>
          <a:custGeom>
            <a:avLst/>
            <a:gdLst/>
            <a:ahLst/>
            <a:cxnLst/>
            <a:rect l="l" t="t" r="r" b="b"/>
            <a:pathLst>
              <a:path w="2272602" h="10356060">
                <a:moveTo>
                  <a:pt x="0" y="0"/>
                </a:moveTo>
                <a:lnTo>
                  <a:pt x="2272602" y="0"/>
                </a:lnTo>
                <a:lnTo>
                  <a:pt x="2272602" y="10356060"/>
                </a:lnTo>
                <a:lnTo>
                  <a:pt x="0" y="1035606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8000"/>
            </a:blip>
            <a:stretch>
              <a:fillRect l="-3303" t="-1301" r="-570148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3" name="TextBox 123"/>
          <p:cNvSpPr txBox="1"/>
          <p:nvPr/>
        </p:nvSpPr>
        <p:spPr>
          <a:xfrm>
            <a:off x="16954500" y="9791700"/>
            <a:ext cx="95250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555555"/>
                </a:solidFill>
                <a:latin typeface="Poppins"/>
                <a:ea typeface="Poppins"/>
                <a:cs typeface="Poppins"/>
                <a:sym typeface="Poppins"/>
              </a:rPr>
              <a:t>3 / 7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4381500" y="9600721"/>
            <a:ext cx="952500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i="1" u="none" strike="noStrike">
                <a:solidFill>
                  <a:srgbClr val="444444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La differenza tra demo interessante e prodotto sicuro è la revisione umana.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8541724"/>
            <a:ext cx="18576561" cy="1754130"/>
          </a:xfrm>
          <a:custGeom>
            <a:avLst/>
            <a:gdLst/>
            <a:ahLst/>
            <a:cxnLst/>
            <a:rect l="l" t="t" r="r" b="b"/>
            <a:pathLst>
              <a:path w="18576561" h="1754130">
                <a:moveTo>
                  <a:pt x="0" y="0"/>
                </a:moveTo>
                <a:lnTo>
                  <a:pt x="18576561" y="0"/>
                </a:lnTo>
                <a:lnTo>
                  <a:pt x="18576561" y="1754131"/>
                </a:lnTo>
                <a:lnTo>
                  <a:pt x="0" y="17541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</a:blip>
            <a:stretch>
              <a:fillRect t="-593939" b="-31969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3" name="Group 3"/>
          <p:cNvGrpSpPr/>
          <p:nvPr/>
        </p:nvGrpSpPr>
        <p:grpSpPr>
          <a:xfrm>
            <a:off x="3512160" y="9131451"/>
            <a:ext cx="11263680" cy="574678"/>
            <a:chOff x="0" y="0"/>
            <a:chExt cx="15018239" cy="766237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97420" cy="766237"/>
              <a:chOff x="0" y="0"/>
              <a:chExt cx="3810000" cy="6350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810000" cy="635000"/>
              </a:xfrm>
              <a:custGeom>
                <a:avLst/>
                <a:gdLst/>
                <a:ahLst/>
                <a:cxnLst/>
                <a:rect l="l" t="t" r="r" b="b"/>
                <a:pathLst>
                  <a:path w="3810000" h="635000">
                    <a:moveTo>
                      <a:pt x="63500" y="0"/>
                    </a:moveTo>
                    <a:lnTo>
                      <a:pt x="3746500" y="0"/>
                    </a:lnTo>
                    <a:cubicBezTo>
                      <a:pt x="3781570" y="0"/>
                      <a:pt x="3810000" y="28430"/>
                      <a:pt x="3810000" y="63500"/>
                    </a:cubicBezTo>
                    <a:lnTo>
                      <a:pt x="3810000" y="571500"/>
                    </a:lnTo>
                    <a:cubicBezTo>
                      <a:pt x="3810000" y="606570"/>
                      <a:pt x="3781570" y="635000"/>
                      <a:pt x="3746500" y="635000"/>
                    </a:cubicBezTo>
                    <a:lnTo>
                      <a:pt x="63500" y="635000"/>
                    </a:lnTo>
                    <a:cubicBezTo>
                      <a:pt x="28430" y="635000"/>
                      <a:pt x="0" y="606570"/>
                      <a:pt x="0" y="571500"/>
                    </a:cubicBezTo>
                    <a:lnTo>
                      <a:pt x="0" y="63500"/>
                    </a:lnTo>
                    <a:cubicBezTo>
                      <a:pt x="0" y="28430"/>
                      <a:pt x="28430" y="0"/>
                      <a:pt x="63500" y="0"/>
                    </a:cubicBezTo>
                    <a:lnTo>
                      <a:pt x="0" y="0"/>
                    </a:lnTo>
                    <a:cubicBezTo>
                      <a:pt x="0" y="0"/>
                      <a:pt x="63500" y="0"/>
                      <a:pt x="635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58489">
                      <a:alpha val="19000"/>
                    </a:srgbClr>
                  </a:gs>
                  <a:gs pos="25000">
                    <a:srgbClr val="E7E4EF">
                      <a:alpha val="19000"/>
                    </a:srgbClr>
                  </a:gs>
                  <a:gs pos="50000">
                    <a:srgbClr val="858489">
                      <a:alpha val="19000"/>
                    </a:srgbClr>
                  </a:gs>
                  <a:gs pos="75000">
                    <a:srgbClr val="B9B9B9">
                      <a:alpha val="19000"/>
                    </a:srgbClr>
                  </a:gs>
                  <a:gs pos="100000">
                    <a:srgbClr val="858489">
                      <a:alpha val="19000"/>
                    </a:srgbClr>
                  </a:gs>
                </a:gsLst>
                <a:lin ang="5400000"/>
              </a:gradFill>
              <a:ln w="9525" cap="rnd">
                <a:solidFill>
                  <a:srgbClr val="666666">
                    <a:alpha val="18824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3810000" cy="67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5210410" y="0"/>
              <a:ext cx="4597420" cy="766237"/>
              <a:chOff x="0" y="0"/>
              <a:chExt cx="3810000" cy="63500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810000" cy="635000"/>
              </a:xfrm>
              <a:custGeom>
                <a:avLst/>
                <a:gdLst/>
                <a:ahLst/>
                <a:cxnLst/>
                <a:rect l="l" t="t" r="r" b="b"/>
                <a:pathLst>
                  <a:path w="3810000" h="635000">
                    <a:moveTo>
                      <a:pt x="63500" y="0"/>
                    </a:moveTo>
                    <a:lnTo>
                      <a:pt x="3746500" y="0"/>
                    </a:lnTo>
                    <a:cubicBezTo>
                      <a:pt x="3781570" y="0"/>
                      <a:pt x="3810000" y="28430"/>
                      <a:pt x="3810000" y="63500"/>
                    </a:cubicBezTo>
                    <a:lnTo>
                      <a:pt x="3810000" y="571500"/>
                    </a:lnTo>
                    <a:cubicBezTo>
                      <a:pt x="3810000" y="606570"/>
                      <a:pt x="3781570" y="635000"/>
                      <a:pt x="3746500" y="635000"/>
                    </a:cubicBezTo>
                    <a:lnTo>
                      <a:pt x="63500" y="635000"/>
                    </a:lnTo>
                    <a:cubicBezTo>
                      <a:pt x="28430" y="635000"/>
                      <a:pt x="0" y="606570"/>
                      <a:pt x="0" y="571500"/>
                    </a:cubicBezTo>
                    <a:lnTo>
                      <a:pt x="0" y="63500"/>
                    </a:lnTo>
                    <a:cubicBezTo>
                      <a:pt x="0" y="28430"/>
                      <a:pt x="28430" y="0"/>
                      <a:pt x="63500" y="0"/>
                    </a:cubicBezTo>
                    <a:lnTo>
                      <a:pt x="0" y="0"/>
                    </a:lnTo>
                    <a:cubicBezTo>
                      <a:pt x="0" y="0"/>
                      <a:pt x="63500" y="0"/>
                      <a:pt x="635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58489">
                      <a:alpha val="23000"/>
                    </a:srgbClr>
                  </a:gs>
                  <a:gs pos="25000">
                    <a:srgbClr val="E7E4EF">
                      <a:alpha val="23000"/>
                    </a:srgbClr>
                  </a:gs>
                  <a:gs pos="50000">
                    <a:srgbClr val="858489">
                      <a:alpha val="23000"/>
                    </a:srgbClr>
                  </a:gs>
                  <a:gs pos="75000">
                    <a:srgbClr val="B9B9B9">
                      <a:alpha val="23000"/>
                    </a:srgbClr>
                  </a:gs>
                  <a:gs pos="100000">
                    <a:srgbClr val="858489">
                      <a:alpha val="23000"/>
                    </a:srgbClr>
                  </a:gs>
                </a:gsLst>
                <a:lin ang="5400000"/>
              </a:gradFill>
              <a:ln w="9525" cap="rnd">
                <a:solidFill>
                  <a:srgbClr val="666666">
                    <a:alpha val="22745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38100"/>
                <a:ext cx="3810000" cy="67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10420819" y="0"/>
              <a:ext cx="4597420" cy="766237"/>
              <a:chOff x="0" y="0"/>
              <a:chExt cx="3810000" cy="635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810000" cy="635000"/>
              </a:xfrm>
              <a:custGeom>
                <a:avLst/>
                <a:gdLst/>
                <a:ahLst/>
                <a:cxnLst/>
                <a:rect l="l" t="t" r="r" b="b"/>
                <a:pathLst>
                  <a:path w="3810000" h="635000">
                    <a:moveTo>
                      <a:pt x="63500" y="0"/>
                    </a:moveTo>
                    <a:lnTo>
                      <a:pt x="3746500" y="0"/>
                    </a:lnTo>
                    <a:cubicBezTo>
                      <a:pt x="3781570" y="0"/>
                      <a:pt x="3810000" y="28430"/>
                      <a:pt x="3810000" y="63500"/>
                    </a:cubicBezTo>
                    <a:lnTo>
                      <a:pt x="3810000" y="571500"/>
                    </a:lnTo>
                    <a:cubicBezTo>
                      <a:pt x="3810000" y="606570"/>
                      <a:pt x="3781570" y="635000"/>
                      <a:pt x="3746500" y="635000"/>
                    </a:cubicBezTo>
                    <a:lnTo>
                      <a:pt x="63500" y="635000"/>
                    </a:lnTo>
                    <a:cubicBezTo>
                      <a:pt x="28430" y="635000"/>
                      <a:pt x="0" y="606570"/>
                      <a:pt x="0" y="571500"/>
                    </a:cubicBezTo>
                    <a:lnTo>
                      <a:pt x="0" y="63500"/>
                    </a:lnTo>
                    <a:cubicBezTo>
                      <a:pt x="0" y="28430"/>
                      <a:pt x="28430" y="0"/>
                      <a:pt x="63500" y="0"/>
                    </a:cubicBezTo>
                    <a:lnTo>
                      <a:pt x="0" y="0"/>
                    </a:lnTo>
                    <a:cubicBezTo>
                      <a:pt x="0" y="0"/>
                      <a:pt x="63500" y="0"/>
                      <a:pt x="635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858489">
                      <a:alpha val="30000"/>
                    </a:srgbClr>
                  </a:gs>
                  <a:gs pos="25000">
                    <a:srgbClr val="E7E4EF">
                      <a:alpha val="30000"/>
                    </a:srgbClr>
                  </a:gs>
                  <a:gs pos="50000">
                    <a:srgbClr val="858489">
                      <a:alpha val="30000"/>
                    </a:srgbClr>
                  </a:gs>
                  <a:gs pos="75000">
                    <a:srgbClr val="B9B9B9">
                      <a:alpha val="30000"/>
                    </a:srgbClr>
                  </a:gs>
                  <a:gs pos="100000">
                    <a:srgbClr val="858489">
                      <a:alpha val="30000"/>
                    </a:srgbClr>
                  </a:gs>
                </a:gsLst>
                <a:lin ang="5400000"/>
              </a:gradFill>
              <a:ln w="9525" cap="rnd">
                <a:solidFill>
                  <a:srgbClr val="666666">
                    <a:alpha val="29804"/>
                  </a:srgb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it-IT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0" y="-38100"/>
                <a:ext cx="3810000" cy="6731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l">
                  <a:lnSpc>
                    <a:spcPts val="167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53247" y="142072"/>
              <a:ext cx="4290926" cy="3983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365"/>
                </a:lnSpc>
                <a:spcBef>
                  <a:spcPct val="0"/>
                </a:spcBef>
              </a:pPr>
              <a:r>
                <a:rPr lang="en-US" sz="1689" u="none" strike="noStrike">
                  <a:solidFill>
                    <a:srgbClr val="CCCCCC"/>
                  </a:solidFill>
                  <a:latin typeface="Poppins"/>
                  <a:ea typeface="Poppins"/>
                  <a:cs typeface="Poppins"/>
                  <a:sym typeface="Poppins"/>
                </a:rPr>
                <a:t>Un prompt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363657" y="142072"/>
              <a:ext cx="4290926" cy="3983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365"/>
                </a:lnSpc>
                <a:spcBef>
                  <a:spcPct val="0"/>
                </a:spcBef>
              </a:pPr>
              <a:r>
                <a:rPr lang="en-US" sz="1689" u="none" strike="noStrike">
                  <a:solidFill>
                    <a:srgbClr val="CCCCCC"/>
                  </a:solidFill>
                  <a:latin typeface="Poppins"/>
                  <a:ea typeface="Poppins"/>
                  <a:cs typeface="Poppins"/>
                  <a:sym typeface="Poppins"/>
                </a:rPr>
                <a:t>Una piattaforma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574067" y="142072"/>
              <a:ext cx="4290926" cy="39838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365"/>
                </a:lnSpc>
                <a:spcBef>
                  <a:spcPct val="0"/>
                </a:spcBef>
              </a:pPr>
              <a:r>
                <a:rPr lang="en-US" sz="1689" u="none" strike="noStrike">
                  <a:solidFill>
                    <a:srgbClr val="CCCCCC"/>
                  </a:solidFill>
                  <a:latin typeface="Poppins"/>
                  <a:ea typeface="Poppins"/>
                  <a:cs typeface="Poppins"/>
                  <a:sym typeface="Poppins"/>
                </a:rPr>
                <a:t>Per ogni generazione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476500" y="895350"/>
            <a:ext cx="133350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999"/>
              </a:lnSpc>
              <a:spcBef>
                <a:spcPct val="0"/>
              </a:spcBef>
            </a:pPr>
            <a:r>
              <a:rPr lang="en-US" sz="4999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G O O D   V I B R A T I O N S   ·   L I V 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429000" y="1894080"/>
            <a:ext cx="11430000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i="1" u="none" strike="noStrike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" Vi </a:t>
            </a:r>
            <a:r>
              <a:rPr lang="en-US" sz="1599" i="1" u="none" strike="noStrike" dirty="0" err="1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presento</a:t>
            </a:r>
            <a:r>
              <a:rPr lang="en-US" sz="1599" i="1" u="none" strike="noStrike" dirty="0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Jarvis, il </a:t>
            </a:r>
            <a:r>
              <a:rPr lang="en-US" sz="1599" i="1" u="none" strike="noStrike" dirty="0" err="1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mio</a:t>
            </a:r>
            <a:r>
              <a:rPr lang="en-US" sz="1599" i="1" u="none" strike="noStrike" dirty="0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599" i="1" u="none" strike="noStrike" dirty="0" err="1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assistente</a:t>
            </a:r>
            <a:r>
              <a:rPr lang="en-US" sz="1599" i="1" u="none" strike="noStrike" dirty="0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AI. </a:t>
            </a:r>
            <a:r>
              <a:rPr lang="en-US" sz="1599" i="1" u="none" strike="noStrike" dirty="0" err="1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Rileverà</a:t>
            </a:r>
            <a:r>
              <a:rPr lang="en-US" sz="1599" i="1" u="none" strike="noStrike" dirty="0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599" i="1" u="none" strike="noStrike" dirty="0" err="1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i</a:t>
            </a:r>
            <a:r>
              <a:rPr lang="en-US" sz="1599" i="1" u="none" strike="noStrike" dirty="0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599" i="1" u="none" strike="noStrike" dirty="0" err="1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requisiti</a:t>
            </a:r>
            <a:r>
              <a:rPr lang="en-US" sz="1599" i="1" u="none" strike="noStrike" dirty="0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599" i="1" u="none" strike="noStrike" dirty="0" err="1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principali</a:t>
            </a:r>
            <a:r>
              <a:rPr lang="en-US" sz="1599" i="1" u="none" strike="noStrike" dirty="0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599" i="1" dirty="0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 li </a:t>
            </a:r>
            <a:r>
              <a:rPr lang="en-US" sz="1599" i="1" dirty="0" err="1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trasformerà</a:t>
            </a:r>
            <a:r>
              <a:rPr lang="en-US" sz="1599" i="1" dirty="0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in un prompt </a:t>
            </a:r>
            <a:r>
              <a:rPr lang="en-US" sz="1599" i="1" dirty="0" err="1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perfetto</a:t>
            </a:r>
            <a:r>
              <a:rPr lang="en-US" sz="1599" i="1" dirty="0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</a:t>
            </a:r>
            <a:r>
              <a:rPr lang="en-US" sz="1599" i="1" u="none" strike="noStrike" dirty="0">
                <a:solidFill>
                  <a:srgbClr val="CCCCCC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"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954500" y="9791700"/>
            <a:ext cx="95250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555555"/>
                </a:solidFill>
                <a:latin typeface="Poppins"/>
                <a:ea typeface="Poppins"/>
                <a:cs typeface="Poppins"/>
                <a:sym typeface="Poppins"/>
              </a:rPr>
              <a:t>4 / 7</a:t>
            </a:r>
          </a:p>
        </p:txBody>
      </p:sp>
      <p:sp>
        <p:nvSpPr>
          <p:cNvPr id="21" name="Intro Line">
            <a:extLst>
              <a:ext uri="{FF2B5EF4-FFF2-40B4-BE49-F238E27FC236}">
                <a16:creationId xmlns:a16="http://schemas.microsoft.com/office/drawing/2014/main" id="{87CC7D7F-0372-C60C-8AFE-7E267C521BB8}"/>
              </a:ext>
            </a:extLst>
          </p:cNvPr>
          <p:cNvSpPr txBox="1"/>
          <p:nvPr/>
        </p:nvSpPr>
        <p:spPr>
          <a:xfrm>
            <a:off x="914400" y="2247900"/>
            <a:ext cx="16459200" cy="430000"/>
          </a:xfrm>
          <a:prstGeom prst="rect">
            <a:avLst/>
          </a:prstGeom>
        </p:spPr>
        <p:txBody>
          <a:bodyPr wrap="square" lIns="0" tIns="0" rIns="0" bIns="0" rtlCol="0" anchor="t"/>
          <a:lstStyle/>
          <a:p>
            <a:pPr algn="ctr">
              <a:lnSpc>
                <a:spcPts val="1700"/>
              </a:lnSpc>
            </a:pPr>
            <a:r>
              <a:rPr lang="en-US" sz="1300">
                <a:solidFill>
                  <a:srgbClr val="D3CAC2"/>
                </a:solidFill>
                <a:latin typeface="Poppins"/>
                <a:ea typeface="Poppins"/>
                <a:cs typeface="Poppins"/>
                <a:sym typeface="Poppins"/>
              </a:rPr>
              <a:t>Build a complete multi-page cybersecurity awareness platform called </a:t>
            </a:r>
            <a:r>
              <a:rPr lang="en-US" sz="13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Cyber Fun</a:t>
            </a:r>
            <a:r>
              <a:rPr lang="en-US" sz="1300">
                <a:solidFill>
                  <a:srgbClr val="D3CAC2"/>
                </a:solidFill>
                <a:latin typeface="Poppins"/>
                <a:ea typeface="Poppins"/>
                <a:cs typeface="Poppins"/>
                <a:sym typeface="Poppins"/>
              </a:rPr>
              <a:t> using React + Tailwind CSS.</a:t>
            </a:r>
          </a:p>
        </p:txBody>
      </p:sp>
      <p:sp>
        <p:nvSpPr>
          <p:cNvPr id="23" name="Card Goal Design">
            <a:extLst>
              <a:ext uri="{FF2B5EF4-FFF2-40B4-BE49-F238E27FC236}">
                <a16:creationId xmlns:a16="http://schemas.microsoft.com/office/drawing/2014/main" id="{C02BD4F6-BA8C-5A42-F4F0-75BF047DD9F9}"/>
              </a:ext>
            </a:extLst>
          </p:cNvPr>
          <p:cNvSpPr/>
          <p:nvPr/>
        </p:nvSpPr>
        <p:spPr>
          <a:xfrm>
            <a:off x="914400" y="2798180"/>
            <a:ext cx="3874770" cy="5440000"/>
          </a:xfrm>
          <a:prstGeom prst="roundRect">
            <a:avLst>
              <a:gd name="adj" fmla="val 5500"/>
            </a:avLst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22000"/>
              </a:srgbClr>
            </a:solidFill>
          </a:ln>
        </p:spPr>
        <p:txBody>
          <a:bodyPr wrap="square" lIns="146304" tIns="118872" rIns="146304" bIns="100584" rtlCol="0" anchor="t">
            <a:normAutofit fontScale="92500" lnSpcReduction="20000"/>
          </a:bodyPr>
          <a:lstStyle/>
          <a:p>
            <a:pPr algn="l">
              <a:lnSpc>
                <a:spcPts val="1650"/>
              </a:lnSpc>
              <a:spcBef>
                <a:spcPts val="0"/>
              </a:spcBef>
            </a:pPr>
            <a:r>
              <a:rPr lang="en-US" sz="2000" b="1" dirty="0">
                <a:solidFill>
                  <a:schemeClr val="bg2"/>
                </a:solidFill>
                <a:latin typeface="Poppins"/>
                <a:ea typeface="Poppins"/>
                <a:cs typeface="Poppins"/>
                <a:sym typeface="Poppins"/>
              </a:rPr>
              <a:t>Goal &amp; Design</a:t>
            </a:r>
          </a:p>
          <a:p>
            <a:pPr algn="l">
              <a:lnSpc>
                <a:spcPts val="1650"/>
              </a:lnSpc>
              <a:spcBef>
                <a:spcPts val="0"/>
              </a:spcBef>
            </a:pPr>
            <a:endParaRPr lang="en-US" sz="2000" b="1" dirty="0">
              <a:solidFill>
                <a:schemeClr val="bg2"/>
              </a:solidFill>
              <a:latin typeface="Poppins"/>
              <a:ea typeface="Poppins"/>
              <a:cs typeface="Poppins"/>
              <a:sym typeface="Poppins"/>
            </a:endParaRPr>
          </a:p>
          <a:p>
            <a:r>
              <a:rPr lang="it-IT" sz="1600" b="1" dirty="0">
                <a:solidFill>
                  <a:schemeClr val="bg2"/>
                </a:solidFill>
              </a:rPr>
              <a:t>OBIETTIVI</a:t>
            </a:r>
            <a:endParaRPr lang="it-IT" sz="1600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Target:</a:t>
            </a:r>
            <a:r>
              <a:rPr lang="it-IT" sz="1600" dirty="0">
                <a:solidFill>
                  <a:schemeClr val="bg2"/>
                </a:solidFill>
              </a:rPr>
              <a:t> Bambini, anziani e utenti non tecnici.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Stile:</a:t>
            </a:r>
            <a:r>
              <a:rPr lang="it-IT" sz="1600" dirty="0">
                <a:solidFill>
                  <a:schemeClr val="bg2"/>
                </a:solidFill>
              </a:rPr>
              <a:t> Accogliente e mai intimidatorio.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Lingue:</a:t>
            </a:r>
            <a:r>
              <a:rPr lang="it-IT" sz="1600" dirty="0">
                <a:solidFill>
                  <a:schemeClr val="bg2"/>
                </a:solidFill>
              </a:rPr>
              <a:t> Contenuti in italiano e inglese, con selettore nella barra di navigazione (salvato in locale).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1600" dirty="0">
              <a:solidFill>
                <a:schemeClr val="bg2"/>
              </a:solidFill>
            </a:endParaRPr>
          </a:p>
          <a:p>
            <a:r>
              <a:rPr lang="it-IT" sz="1600" b="1" dirty="0">
                <a:solidFill>
                  <a:schemeClr val="bg2"/>
                </a:solidFill>
              </a:rPr>
              <a:t>DESIGN SYSTEM</a:t>
            </a:r>
            <a:endParaRPr lang="it-IT" sz="1600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Colori:</a:t>
            </a:r>
            <a:r>
              <a:rPr lang="it-IT" sz="1600" dirty="0">
                <a:solidFill>
                  <a:schemeClr val="bg2"/>
                </a:solidFill>
              </a:rPr>
              <a:t> Sfondo bianco caldo, primario </a:t>
            </a:r>
            <a:r>
              <a:rPr lang="it-IT" sz="1600" dirty="0" err="1">
                <a:solidFill>
                  <a:schemeClr val="bg2"/>
                </a:solidFill>
              </a:rPr>
              <a:t>teal</a:t>
            </a:r>
            <a:r>
              <a:rPr lang="it-IT" sz="1600" dirty="0">
                <a:solidFill>
                  <a:schemeClr val="bg2"/>
                </a:solidFill>
              </a:rPr>
              <a:t>, accenti blu e ciano.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Stile:</a:t>
            </a:r>
            <a:r>
              <a:rPr lang="it-IT" sz="1600" dirty="0">
                <a:solidFill>
                  <a:schemeClr val="bg2"/>
                </a:solidFill>
              </a:rPr>
              <a:t> Effetto "glass-</a:t>
            </a:r>
            <a:r>
              <a:rPr lang="it-IT" sz="1600" dirty="0" err="1">
                <a:solidFill>
                  <a:schemeClr val="bg2"/>
                </a:solidFill>
              </a:rPr>
              <a:t>morphism</a:t>
            </a:r>
            <a:r>
              <a:rPr lang="it-IT" sz="1600" dirty="0">
                <a:solidFill>
                  <a:schemeClr val="bg2"/>
                </a:solidFill>
              </a:rPr>
              <a:t>" (sfocatura, bordi arrotondati).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Accessibilità:</a:t>
            </a:r>
            <a:r>
              <a:rPr lang="it-IT" sz="1600" dirty="0">
                <a:solidFill>
                  <a:schemeClr val="bg2"/>
                </a:solidFill>
              </a:rPr>
              <a:t> Font leggibili (minimo 16px), design completamente responsive (menu mobile). Niente dark mode.</a:t>
            </a:r>
          </a:p>
          <a:p>
            <a:endParaRPr lang="it-IT" sz="1600" dirty="0">
              <a:solidFill>
                <a:schemeClr val="bg2"/>
              </a:solidFill>
            </a:endParaRPr>
          </a:p>
          <a:p>
            <a:r>
              <a:rPr lang="it-IT" sz="1600" b="1" dirty="0">
                <a:solidFill>
                  <a:schemeClr val="bg2"/>
                </a:solidFill>
              </a:rPr>
              <a:t>NAVBAR</a:t>
            </a:r>
            <a:endParaRPr lang="it-IT" sz="1600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Layout:</a:t>
            </a:r>
            <a:r>
              <a:rPr lang="it-IT" sz="1600" dirty="0">
                <a:solidFill>
                  <a:schemeClr val="bg2"/>
                </a:solidFill>
              </a:rPr>
              <a:t> Logo "Cyber Fun" a sinistra, barra bianca fissa (non trasparente).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Menu:</a:t>
            </a:r>
            <a:r>
              <a:rPr lang="it-IT" sz="1600" dirty="0">
                <a:solidFill>
                  <a:schemeClr val="bg2"/>
                </a:solidFill>
              </a:rPr>
              <a:t> Home, Impara, Pratica (Memory + Connect Game), Strumenti e selettore lingua (EN/IT).</a:t>
            </a:r>
          </a:p>
        </p:txBody>
      </p:sp>
      <p:sp>
        <p:nvSpPr>
          <p:cNvPr id="25" name="Card Learning Pages">
            <a:extLst>
              <a:ext uri="{FF2B5EF4-FFF2-40B4-BE49-F238E27FC236}">
                <a16:creationId xmlns:a16="http://schemas.microsoft.com/office/drawing/2014/main" id="{B4B0E7AA-1A3D-28C6-1109-11F38DFC7228}"/>
              </a:ext>
            </a:extLst>
          </p:cNvPr>
          <p:cNvSpPr/>
          <p:nvPr/>
        </p:nvSpPr>
        <p:spPr>
          <a:xfrm>
            <a:off x="5109210" y="2798180"/>
            <a:ext cx="3874770" cy="5440000"/>
          </a:xfrm>
          <a:prstGeom prst="roundRect">
            <a:avLst>
              <a:gd name="adj" fmla="val 5500"/>
            </a:avLst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22000"/>
              </a:srgbClr>
            </a:solidFill>
          </a:ln>
        </p:spPr>
        <p:txBody>
          <a:bodyPr wrap="square" lIns="146304" tIns="118872" rIns="146304" bIns="100584" rtlCol="0" anchor="t">
            <a:normAutofit lnSpcReduction="10000"/>
          </a:bodyPr>
          <a:lstStyle/>
          <a:p>
            <a:pPr algn="l">
              <a:lnSpc>
                <a:spcPts val="1650"/>
              </a:lnSpc>
              <a:spcBef>
                <a:spcPts val="0"/>
              </a:spcBef>
            </a:pPr>
            <a:r>
              <a:rPr lang="en-US" b="1" dirty="0">
                <a:solidFill>
                  <a:schemeClr val="bg2"/>
                </a:solidFill>
                <a:latin typeface="Poppins"/>
                <a:ea typeface="Poppins"/>
                <a:cs typeface="Poppins"/>
                <a:sym typeface="Poppins"/>
              </a:rPr>
              <a:t>Learning Pages</a:t>
            </a:r>
          </a:p>
          <a:p>
            <a:pPr algn="l">
              <a:lnSpc>
                <a:spcPts val="1650"/>
              </a:lnSpc>
              <a:spcBef>
                <a:spcPts val="0"/>
              </a:spcBef>
            </a:pPr>
            <a:endParaRPr lang="en-US" b="1" dirty="0">
              <a:solidFill>
                <a:schemeClr val="bg2"/>
              </a:solidFill>
              <a:latin typeface="Poppins"/>
              <a:ea typeface="Poppins"/>
              <a:cs typeface="Poppins"/>
              <a:sym typeface="Poppins"/>
            </a:endParaRPr>
          </a:p>
          <a:p>
            <a:r>
              <a:rPr lang="it-IT" sz="1400" b="1" dirty="0">
                <a:solidFill>
                  <a:schemeClr val="bg2"/>
                </a:solidFill>
              </a:rPr>
              <a:t>HOME PAGE</a:t>
            </a:r>
            <a:endParaRPr lang="it-IT" sz="1400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2"/>
                </a:solidFill>
              </a:rPr>
              <a:t>Hero:</a:t>
            </a:r>
            <a:r>
              <a:rPr lang="it-IT" sz="1400" dirty="0">
                <a:solidFill>
                  <a:schemeClr val="bg2"/>
                </a:solidFill>
              </a:rPr>
              <a:t> Scena 3D di una famiglia (ragazzo, genitori, nonna e animale domestico) che usa i dispositivi in sicurezza.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2"/>
                </a:solidFill>
              </a:rPr>
              <a:t>Contenuti:</a:t>
            </a:r>
            <a:r>
              <a:rPr lang="it-IT" sz="1400" dirty="0">
                <a:solidFill>
                  <a:schemeClr val="bg2"/>
                </a:solidFill>
              </a:rPr>
              <a:t> Titolo e sottotitolo bilingue (EN/IT). Bottone di richiamo all'azione (CTA) che scorre verso le funzioni.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2"/>
                </a:solidFill>
              </a:rPr>
              <a:t>Sezioni:</a:t>
            </a:r>
            <a:r>
              <a:rPr lang="it-IT" sz="1400" dirty="0">
                <a:solidFill>
                  <a:schemeClr val="bg2"/>
                </a:solidFill>
              </a:rPr>
              <a:t> Griglia con 4 schede (Impara, Gioco Memory, Gioco Connect, Strumenti) con icone Lucide; sezione mappa delle minacce prima del </a:t>
            </a:r>
            <a:r>
              <a:rPr lang="it-IT" sz="1400" dirty="0" err="1">
                <a:solidFill>
                  <a:schemeClr val="bg2"/>
                </a:solidFill>
              </a:rPr>
              <a:t>footer</a:t>
            </a:r>
            <a:r>
              <a:rPr lang="it-IT" sz="1400" dirty="0">
                <a:solidFill>
                  <a:schemeClr val="bg2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b="1" dirty="0" err="1">
                <a:solidFill>
                  <a:schemeClr val="bg2"/>
                </a:solidFill>
              </a:rPr>
              <a:t>Footer</a:t>
            </a:r>
            <a:r>
              <a:rPr lang="it-IT" sz="1400" b="1" dirty="0">
                <a:solidFill>
                  <a:schemeClr val="bg2"/>
                </a:solidFill>
              </a:rPr>
              <a:t>:</a:t>
            </a:r>
            <a:r>
              <a:rPr lang="it-IT" sz="1400" dirty="0">
                <a:solidFill>
                  <a:schemeClr val="bg2"/>
                </a:solidFill>
              </a:rPr>
              <a:t> "Made with Good </a:t>
            </a:r>
            <a:r>
              <a:rPr lang="it-IT" sz="1400" dirty="0" err="1">
                <a:solidFill>
                  <a:schemeClr val="bg2"/>
                </a:solidFill>
              </a:rPr>
              <a:t>Vibes</a:t>
            </a:r>
            <a:r>
              <a:rPr lang="it-IT" sz="1400" dirty="0">
                <a:solidFill>
                  <a:schemeClr val="bg2"/>
                </a:solidFill>
              </a:rPr>
              <a:t>", link a Termini, Privacy e </a:t>
            </a:r>
            <a:r>
              <a:rPr lang="it-IT" sz="1400" dirty="0" err="1">
                <a:solidFill>
                  <a:schemeClr val="bg2"/>
                </a:solidFill>
              </a:rPr>
              <a:t>teodorina.tech</a:t>
            </a:r>
            <a:r>
              <a:rPr lang="it-IT" sz="1400" dirty="0">
                <a:solidFill>
                  <a:schemeClr val="bg2"/>
                </a:solidFill>
              </a:rPr>
              <a:t>.</a:t>
            </a:r>
          </a:p>
          <a:p>
            <a:endParaRPr lang="it-IT" sz="1400" dirty="0">
              <a:solidFill>
                <a:schemeClr val="bg2"/>
              </a:solidFill>
            </a:endParaRPr>
          </a:p>
          <a:p>
            <a:r>
              <a:rPr lang="it-IT" sz="1400" b="1" dirty="0">
                <a:solidFill>
                  <a:schemeClr val="bg2"/>
                </a:solidFill>
              </a:rPr>
              <a:t>PAGINA IMPARA (LEARN)</a:t>
            </a:r>
            <a:endParaRPr lang="it-IT" sz="1400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2"/>
                </a:solidFill>
              </a:rPr>
              <a:t>Struttura:</a:t>
            </a:r>
            <a:r>
              <a:rPr lang="it-IT" sz="1400" dirty="0">
                <a:solidFill>
                  <a:schemeClr val="bg2"/>
                </a:solidFill>
              </a:rPr>
              <a:t> 3 capitoli, ognuno con icona Lucide, titolo, testo semplice, esempi reali e una scheda "Lo sapevi che?".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2"/>
                </a:solidFill>
              </a:rPr>
              <a:t>Argomenti:</a:t>
            </a:r>
            <a:r>
              <a:rPr lang="it-IT" sz="1400" dirty="0">
                <a:solidFill>
                  <a:schemeClr val="bg2"/>
                </a:solidFill>
              </a:rPr>
              <a:t> 1. Cos'è la sicurezza informatica, 2. Perché è importante, 3. Come riconoscere le minacce.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400" b="1" dirty="0">
                <a:solidFill>
                  <a:schemeClr val="bg2"/>
                </a:solidFill>
              </a:rPr>
              <a:t>Lingue:</a:t>
            </a:r>
            <a:r>
              <a:rPr lang="it-IT" sz="1400" dirty="0">
                <a:solidFill>
                  <a:schemeClr val="bg2"/>
                </a:solidFill>
              </a:rPr>
              <a:t> Tutti i contenuti in EN/IT.</a:t>
            </a:r>
          </a:p>
          <a:p>
            <a:pPr algn="l">
              <a:lnSpc>
                <a:spcPts val="1380"/>
              </a:lnSpc>
              <a:spcBef>
                <a:spcPts val="150"/>
              </a:spcBef>
            </a:pPr>
            <a:endParaRPr lang="en-US" sz="1400" dirty="0">
              <a:solidFill>
                <a:schemeClr val="bg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" name="Card Entertainment Pages">
            <a:extLst>
              <a:ext uri="{FF2B5EF4-FFF2-40B4-BE49-F238E27FC236}">
                <a16:creationId xmlns:a16="http://schemas.microsoft.com/office/drawing/2014/main" id="{2F6408AD-311F-598F-6166-E59A7AA4BEA8}"/>
              </a:ext>
            </a:extLst>
          </p:cNvPr>
          <p:cNvSpPr/>
          <p:nvPr/>
        </p:nvSpPr>
        <p:spPr>
          <a:xfrm>
            <a:off x="9304020" y="2798180"/>
            <a:ext cx="3874770" cy="5440000"/>
          </a:xfrm>
          <a:prstGeom prst="roundRect">
            <a:avLst>
              <a:gd name="adj" fmla="val 5500"/>
            </a:avLst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22000"/>
              </a:srgbClr>
            </a:solidFill>
          </a:ln>
        </p:spPr>
        <p:txBody>
          <a:bodyPr wrap="square" lIns="146304" tIns="118872" rIns="146304" bIns="100584" rtlCol="0" anchor="t">
            <a:normAutofit fontScale="85000" lnSpcReduction="20000"/>
          </a:bodyPr>
          <a:lstStyle/>
          <a:p>
            <a:pPr algn="l">
              <a:lnSpc>
                <a:spcPts val="1650"/>
              </a:lnSpc>
              <a:spcBef>
                <a:spcPts val="0"/>
              </a:spcBef>
            </a:pPr>
            <a:r>
              <a:rPr lang="en-US" sz="2200" b="1" dirty="0">
                <a:solidFill>
                  <a:schemeClr val="bg2"/>
                </a:solidFill>
                <a:latin typeface="Poppins"/>
                <a:ea typeface="Poppins"/>
                <a:cs typeface="Poppins"/>
                <a:sym typeface="Poppins"/>
              </a:rPr>
              <a:t>Entertainment Pages</a:t>
            </a:r>
          </a:p>
          <a:p>
            <a:pPr algn="l">
              <a:lnSpc>
                <a:spcPts val="1650"/>
              </a:lnSpc>
              <a:spcBef>
                <a:spcPts val="0"/>
              </a:spcBef>
            </a:pPr>
            <a:endParaRPr lang="en-US" sz="3000" b="1" dirty="0">
              <a:solidFill>
                <a:schemeClr val="bg2"/>
              </a:solidFill>
              <a:latin typeface="Poppins"/>
              <a:ea typeface="Poppins"/>
              <a:cs typeface="Poppins"/>
              <a:sym typeface="Poppins"/>
            </a:endParaRPr>
          </a:p>
          <a:p>
            <a:r>
              <a:rPr lang="it-IT" sz="1500" b="1" dirty="0">
                <a:solidFill>
                  <a:schemeClr val="bg2"/>
                </a:solidFill>
              </a:rPr>
              <a:t>MEMORY GAME</a:t>
            </a:r>
            <a:endParaRPr lang="it-IT" sz="1500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500" b="1" dirty="0">
                <a:solidFill>
                  <a:schemeClr val="bg2"/>
                </a:solidFill>
              </a:rPr>
              <a:t>Meccanica:</a:t>
            </a:r>
            <a:r>
              <a:rPr lang="it-IT" sz="1500" dirty="0">
                <a:solidFill>
                  <a:schemeClr val="bg2"/>
                </a:solidFill>
              </a:rPr>
              <a:t> Griglia 4x4; abbina ogni termine alla sua definizione.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500" b="1" dirty="0">
                <a:solidFill>
                  <a:schemeClr val="bg2"/>
                </a:solidFill>
              </a:rPr>
              <a:t>Elementi:</a:t>
            </a:r>
            <a:r>
              <a:rPr lang="it-IT" sz="1500" dirty="0">
                <a:solidFill>
                  <a:schemeClr val="bg2"/>
                </a:solidFill>
              </a:rPr>
              <a:t> Icona Lucide sul fronte, definizione sul retro. Coppie: Phishing, 2FA, VPN, Malware, Firewall, Backup, Password, Hacker.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500" b="1" dirty="0">
                <a:solidFill>
                  <a:schemeClr val="bg2"/>
                </a:solidFill>
              </a:rPr>
              <a:t>Interazione:</a:t>
            </a:r>
            <a:r>
              <a:rPr lang="it-IT" sz="1500" dirty="0">
                <a:solidFill>
                  <a:schemeClr val="bg2"/>
                </a:solidFill>
              </a:rPr>
              <a:t> Animazione di rotazione, evidenziazione in </a:t>
            </a:r>
            <a:r>
              <a:rPr lang="it-IT" sz="1500" dirty="0" err="1">
                <a:solidFill>
                  <a:schemeClr val="bg2"/>
                </a:solidFill>
              </a:rPr>
              <a:t>teal</a:t>
            </a:r>
            <a:r>
              <a:rPr lang="it-IT" sz="1500" dirty="0">
                <a:solidFill>
                  <a:schemeClr val="bg2"/>
                </a:solidFill>
              </a:rPr>
              <a:t> per le coppie corrette, contatore del punteggio.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1500" dirty="0">
              <a:solidFill>
                <a:schemeClr val="bg2"/>
              </a:solidFill>
            </a:endParaRPr>
          </a:p>
          <a:p>
            <a:r>
              <a:rPr lang="it-IT" sz="1500" b="1" dirty="0">
                <a:solidFill>
                  <a:schemeClr val="bg2"/>
                </a:solidFill>
              </a:rPr>
              <a:t>CONNECT GAME</a:t>
            </a:r>
            <a:endParaRPr lang="it-IT" sz="1500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500" b="1" dirty="0">
                <a:solidFill>
                  <a:schemeClr val="bg2"/>
                </a:solidFill>
              </a:rPr>
              <a:t>Meccanica:</a:t>
            </a:r>
            <a:r>
              <a:rPr lang="it-IT" sz="1500" dirty="0">
                <a:solidFill>
                  <a:schemeClr val="bg2"/>
                </a:solidFill>
              </a:rPr>
              <a:t> Due colonne (termini a sinistra, definizioni a destra).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500" b="1" dirty="0">
                <a:solidFill>
                  <a:schemeClr val="bg2"/>
                </a:solidFill>
              </a:rPr>
              <a:t>Interazione:</a:t>
            </a:r>
            <a:r>
              <a:rPr lang="it-IT" sz="1500" dirty="0">
                <a:solidFill>
                  <a:schemeClr val="bg2"/>
                </a:solidFill>
              </a:rPr>
              <a:t> Traccia una linea SVG tra termine e definizione. Colore verde se corretto, rosso se errato (con scomparsa dopo un secondo).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500" b="1" dirty="0">
                <a:solidFill>
                  <a:schemeClr val="bg2"/>
                </a:solidFill>
              </a:rPr>
              <a:t>Funzioni:</a:t>
            </a:r>
            <a:r>
              <a:rPr lang="it-IT" sz="1500" dirty="0">
                <a:solidFill>
                  <a:schemeClr val="bg2"/>
                </a:solidFill>
              </a:rPr>
              <a:t> Contatore punteggio, tasti shuffle e reset, tutto in EN/IT.</a:t>
            </a:r>
          </a:p>
          <a:p>
            <a:endParaRPr lang="it-IT" sz="1500" dirty="0">
              <a:solidFill>
                <a:schemeClr val="bg2"/>
              </a:solidFill>
            </a:endParaRPr>
          </a:p>
          <a:p>
            <a:r>
              <a:rPr lang="it-IT" sz="1500" b="1" dirty="0">
                <a:solidFill>
                  <a:schemeClr val="bg2"/>
                </a:solidFill>
              </a:rPr>
              <a:t>STRUMENTI (TRE TAB)</a:t>
            </a:r>
            <a:endParaRPr lang="it-IT" sz="1500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500" b="1" dirty="0">
                <a:solidFill>
                  <a:schemeClr val="bg2"/>
                </a:solidFill>
              </a:rPr>
              <a:t>Rilevatore Phishing:</a:t>
            </a:r>
            <a:r>
              <a:rPr lang="it-IT" sz="1500" dirty="0">
                <a:solidFill>
                  <a:schemeClr val="bg2"/>
                </a:solidFill>
              </a:rPr>
              <a:t> Incolla o carica un messaggio (tramite Tesseract.js); restituisce livello di pericolo, elementi sospetti e verdetto. Include 3 esempi.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500" b="1" dirty="0">
                <a:solidFill>
                  <a:schemeClr val="bg2"/>
                </a:solidFill>
              </a:rPr>
              <a:t>Password Checker:</a:t>
            </a:r>
            <a:r>
              <a:rPr lang="it-IT" sz="1500" dirty="0">
                <a:solidFill>
                  <a:schemeClr val="bg2"/>
                </a:solidFill>
              </a:rPr>
              <a:t> Input mostra/nascondi, indicatore di forza animato, checklist criteri; elaborazione lato client.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500" b="1" dirty="0">
                <a:solidFill>
                  <a:schemeClr val="bg2"/>
                </a:solidFill>
              </a:rPr>
              <a:t>Quiz Cyber </a:t>
            </a:r>
            <a:r>
              <a:rPr lang="it-IT" sz="1500" b="1" dirty="0" err="1">
                <a:solidFill>
                  <a:schemeClr val="bg2"/>
                </a:solidFill>
              </a:rPr>
              <a:t>Hygiene</a:t>
            </a:r>
            <a:r>
              <a:rPr lang="it-IT" sz="1500" b="1" dirty="0">
                <a:solidFill>
                  <a:schemeClr val="bg2"/>
                </a:solidFill>
              </a:rPr>
              <a:t>:</a:t>
            </a:r>
            <a:r>
              <a:rPr lang="it-IT" sz="1500" dirty="0">
                <a:solidFill>
                  <a:schemeClr val="bg2"/>
                </a:solidFill>
              </a:rPr>
              <a:t> 10 domande sì/no, selezione contesto (Casa o Azienda), assegnazione badge (Principiante, Informato, Guardiano).</a:t>
            </a:r>
          </a:p>
        </p:txBody>
      </p:sp>
      <p:sp>
        <p:nvSpPr>
          <p:cNvPr id="29" name="Card Other Details">
            <a:extLst>
              <a:ext uri="{FF2B5EF4-FFF2-40B4-BE49-F238E27FC236}">
                <a16:creationId xmlns:a16="http://schemas.microsoft.com/office/drawing/2014/main" id="{ED3BA889-4C72-11D8-C3FC-1813E21B99C7}"/>
              </a:ext>
            </a:extLst>
          </p:cNvPr>
          <p:cNvSpPr/>
          <p:nvPr/>
        </p:nvSpPr>
        <p:spPr>
          <a:xfrm>
            <a:off x="13498830" y="2798180"/>
            <a:ext cx="3874770" cy="5440000"/>
          </a:xfrm>
          <a:prstGeom prst="roundRect">
            <a:avLst>
              <a:gd name="adj" fmla="val 5500"/>
            </a:avLst>
          </a:prstGeom>
          <a:solidFill>
            <a:srgbClr val="FFFFFF">
              <a:alpha val="6000"/>
            </a:srgbClr>
          </a:solidFill>
          <a:ln w="9525">
            <a:solidFill>
              <a:srgbClr val="FFFFFF">
                <a:alpha val="22000"/>
              </a:srgbClr>
            </a:solidFill>
          </a:ln>
        </p:spPr>
        <p:txBody>
          <a:bodyPr wrap="square" lIns="146304" tIns="118872" rIns="146304" bIns="100584" rtlCol="0" anchor="t">
            <a:normAutofit fontScale="92500" lnSpcReduction="20000"/>
          </a:bodyPr>
          <a:lstStyle/>
          <a:p>
            <a:pPr algn="l">
              <a:lnSpc>
                <a:spcPts val="1650"/>
              </a:lnSpc>
              <a:spcBef>
                <a:spcPts val="0"/>
              </a:spcBef>
            </a:pPr>
            <a:r>
              <a:rPr lang="en-US" sz="1600" b="1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Specifications &amp;  Details</a:t>
            </a:r>
          </a:p>
          <a:p>
            <a:pPr algn="l">
              <a:lnSpc>
                <a:spcPts val="1650"/>
              </a:lnSpc>
              <a:spcBef>
                <a:spcPts val="0"/>
              </a:spcBef>
            </a:pPr>
            <a:endParaRPr lang="en-US" sz="1600" b="1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r>
              <a:rPr lang="it-IT" sz="1600" b="1" dirty="0">
                <a:solidFill>
                  <a:schemeClr val="bg2"/>
                </a:solidFill>
              </a:rPr>
              <a:t>MAPPA DELLE MINACCE (THREAT MAP)</a:t>
            </a:r>
            <a:endParaRPr lang="it-IT" sz="1600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Visualizzazione:</a:t>
            </a:r>
            <a:r>
              <a:rPr lang="it-IT" sz="1600" dirty="0">
                <a:solidFill>
                  <a:schemeClr val="bg2"/>
                </a:solidFill>
              </a:rPr>
              <a:t> Mappa 2D del mondo (con </a:t>
            </a:r>
            <a:r>
              <a:rPr lang="it-IT" sz="1600" i="1" dirty="0" err="1">
                <a:solidFill>
                  <a:schemeClr val="bg2"/>
                </a:solidFill>
              </a:rPr>
              <a:t>react-simple-maps</a:t>
            </a:r>
            <a:r>
              <a:rPr lang="it-IT" sz="1600" dirty="0">
                <a:solidFill>
                  <a:schemeClr val="bg2"/>
                </a:solidFill>
              </a:rPr>
              <a:t> e </a:t>
            </a:r>
            <a:r>
              <a:rPr lang="it-IT" sz="1600" dirty="0" err="1">
                <a:solidFill>
                  <a:schemeClr val="bg2"/>
                </a:solidFill>
              </a:rPr>
              <a:t>GeoJSON</a:t>
            </a:r>
            <a:r>
              <a:rPr lang="it-IT" sz="1600" dirty="0">
                <a:solidFill>
                  <a:schemeClr val="bg2"/>
                </a:solidFill>
              </a:rPr>
              <a:t>) posizionata prima del </a:t>
            </a:r>
            <a:r>
              <a:rPr lang="it-IT" sz="1600" dirty="0" err="1">
                <a:solidFill>
                  <a:schemeClr val="bg2"/>
                </a:solidFill>
              </a:rPr>
              <a:t>footer</a:t>
            </a:r>
            <a:r>
              <a:rPr lang="it-IT" sz="1600" dirty="0">
                <a:solidFill>
                  <a:schemeClr val="bg2"/>
                </a:solidFill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Dettagli:</a:t>
            </a:r>
            <a:r>
              <a:rPr lang="it-IT" sz="1600" dirty="0">
                <a:solidFill>
                  <a:schemeClr val="bg2"/>
                </a:solidFill>
              </a:rPr>
              <a:t> Marker animati sulle principali città; contatori automatici (attacchi odierni, paesi colpiti, minacce bloccate).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Analisi:</a:t>
            </a:r>
            <a:r>
              <a:rPr lang="it-IT" sz="1600" dirty="0">
                <a:solidFill>
                  <a:schemeClr val="bg2"/>
                </a:solidFill>
              </a:rPr>
              <a:t> Filtro per paese; grafico a barre con i 5 paesi più colpiti; tipi di attacco (Phishing, Malware, </a:t>
            </a:r>
            <a:r>
              <a:rPr lang="it-IT" sz="1600" dirty="0" err="1">
                <a:solidFill>
                  <a:schemeClr val="bg2"/>
                </a:solidFill>
              </a:rPr>
              <a:t>DDoS</a:t>
            </a:r>
            <a:r>
              <a:rPr lang="it-IT" sz="1600" dirty="0">
                <a:solidFill>
                  <a:schemeClr val="bg2"/>
                </a:solidFill>
              </a:rPr>
              <a:t>, ecc.).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Feed:</a:t>
            </a:r>
            <a:r>
              <a:rPr lang="it-IT" sz="1600" dirty="0">
                <a:solidFill>
                  <a:schemeClr val="bg2"/>
                </a:solidFill>
              </a:rPr>
              <a:t> Notifica live degli ultimi 5 </a:t>
            </a:r>
            <a:r>
              <a:rPr lang="it-IT" sz="1600" dirty="0" err="1">
                <a:solidFill>
                  <a:schemeClr val="bg2"/>
                </a:solidFill>
              </a:rPr>
              <a:t>alert</a:t>
            </a:r>
            <a:r>
              <a:rPr lang="it-IT" sz="1600" dirty="0">
                <a:solidFill>
                  <a:schemeClr val="bg2"/>
                </a:solidFill>
              </a:rPr>
              <a:t> (tipo, luogo, orario).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Layout:</a:t>
            </a:r>
            <a:r>
              <a:rPr lang="it-IT" sz="1600" dirty="0">
                <a:solidFill>
                  <a:schemeClr val="bg2"/>
                </a:solidFill>
              </a:rPr>
              <a:t> Pannello statistiche accanto alla mappa (desktop) o sotto (mobile); palette colori in tinta col sito.</a:t>
            </a:r>
          </a:p>
          <a:p>
            <a:endParaRPr lang="it-IT" sz="1600" dirty="0">
              <a:solidFill>
                <a:schemeClr val="bg2"/>
              </a:solidFill>
            </a:endParaRPr>
          </a:p>
          <a:p>
            <a:r>
              <a:rPr lang="it-IT" sz="1600" b="1" dirty="0">
                <a:solidFill>
                  <a:schemeClr val="bg2"/>
                </a:solidFill>
              </a:rPr>
              <a:t>FOOTER E LEGALE</a:t>
            </a:r>
            <a:endParaRPr lang="it-IT" sz="1600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Termini:</a:t>
            </a:r>
            <a:r>
              <a:rPr lang="it-IT" sz="1600" dirty="0">
                <a:solidFill>
                  <a:schemeClr val="bg2"/>
                </a:solidFill>
              </a:rPr>
              <a:t> Corretti per un sito educativo non commerciale (EN/IT).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Privacy:</a:t>
            </a:r>
            <a:r>
              <a:rPr lang="it-IT" sz="1600" dirty="0">
                <a:solidFill>
                  <a:schemeClr val="bg2"/>
                </a:solidFill>
              </a:rPr>
              <a:t> Conforme al GDPR (EN/</a:t>
            </a:r>
            <a:r>
              <a:rPr lang="it-IT" sz="1600">
                <a:solidFill>
                  <a:schemeClr val="bg2"/>
                </a:solidFill>
              </a:rPr>
              <a:t>IT).</a:t>
            </a:r>
          </a:p>
          <a:p>
            <a:endParaRPr lang="it-IT" sz="1600" dirty="0">
              <a:solidFill>
                <a:schemeClr val="bg2"/>
              </a:solidFill>
            </a:endParaRPr>
          </a:p>
          <a:p>
            <a:r>
              <a:rPr lang="it-IT" sz="1600" b="1" dirty="0">
                <a:solidFill>
                  <a:schemeClr val="bg2"/>
                </a:solidFill>
              </a:rPr>
              <a:t>LINGUA</a:t>
            </a:r>
            <a:endParaRPr lang="it-IT" sz="1600" dirty="0">
              <a:solidFill>
                <a:schemeClr val="bg2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it-IT" sz="1600" b="1" dirty="0">
                <a:solidFill>
                  <a:schemeClr val="bg2"/>
                </a:solidFill>
              </a:rPr>
              <a:t>Supporto:</a:t>
            </a:r>
            <a:r>
              <a:rPr lang="it-IT" sz="1600" dirty="0">
                <a:solidFill>
                  <a:schemeClr val="bg2"/>
                </a:solidFill>
              </a:rPr>
              <a:t> Traduzione completa in EN/IT su ogni pagina; cambio istantaneo e salvataggio preferenza via </a:t>
            </a:r>
            <a:r>
              <a:rPr lang="it-IT" sz="1600" i="1" dirty="0" err="1">
                <a:solidFill>
                  <a:schemeClr val="bg2"/>
                </a:solidFill>
              </a:rPr>
              <a:t>localStorage</a:t>
            </a:r>
            <a:r>
              <a:rPr lang="it-IT" sz="1600" dirty="0">
                <a:solidFill>
                  <a:schemeClr val="bg2"/>
                </a:solidFill>
              </a:rPr>
              <a:t>.</a:t>
            </a:r>
            <a:endParaRPr lang="it-IT" sz="1200"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9050"/>
            <a:ext cx="18401813" cy="2065740"/>
          </a:xfrm>
          <a:custGeom>
            <a:avLst/>
            <a:gdLst/>
            <a:ahLst/>
            <a:cxnLst/>
            <a:rect l="l" t="t" r="r" b="b"/>
            <a:pathLst>
              <a:path w="18401813" h="2065740">
                <a:moveTo>
                  <a:pt x="0" y="0"/>
                </a:moveTo>
                <a:lnTo>
                  <a:pt x="18401813" y="0"/>
                </a:lnTo>
                <a:lnTo>
                  <a:pt x="18401813" y="2065740"/>
                </a:lnTo>
                <a:lnTo>
                  <a:pt x="0" y="20657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0"/>
            </a:blip>
            <a:stretch>
              <a:fillRect t="-106112" b="-404497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562100" y="622780"/>
            <a:ext cx="15240000" cy="89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999"/>
              </a:lnSpc>
              <a:spcBef>
                <a:spcPct val="0"/>
              </a:spcBef>
            </a:pPr>
            <a:r>
              <a:rPr lang="en-US" sz="4999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D A L   P R O M P T   A L   P R O G E T T O   L I V 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381500" y="2368875"/>
            <a:ext cx="952500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i="1" u="none" strike="noStrike">
                <a:solidFill>
                  <a:srgbClr val="777777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Vibe coding accelera il percorso, ma ogni fase ha un controllo.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52500" y="3290260"/>
            <a:ext cx="3924300" cy="2667000"/>
            <a:chOff x="0" y="0"/>
            <a:chExt cx="5232400" cy="355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232400" cy="3556000"/>
            </a:xfrm>
            <a:custGeom>
              <a:avLst/>
              <a:gdLst/>
              <a:ahLst/>
              <a:cxnLst/>
              <a:rect l="l" t="t" r="r" b="b"/>
              <a:pathLst>
                <a:path w="5232400" h="3556000">
                  <a:moveTo>
                    <a:pt x="457200" y="0"/>
                  </a:moveTo>
                  <a:lnTo>
                    <a:pt x="4775200" y="0"/>
                  </a:lnTo>
                  <a:cubicBezTo>
                    <a:pt x="5027705" y="0"/>
                    <a:pt x="5232400" y="159208"/>
                    <a:pt x="5232400" y="355600"/>
                  </a:cubicBezTo>
                  <a:lnTo>
                    <a:pt x="5232400" y="3200400"/>
                  </a:lnTo>
                  <a:cubicBezTo>
                    <a:pt x="5232400" y="3396793"/>
                    <a:pt x="5027705" y="3556000"/>
                    <a:pt x="4775200" y="3556000"/>
                  </a:cubicBezTo>
                  <a:lnTo>
                    <a:pt x="457200" y="3556000"/>
                  </a:lnTo>
                  <a:cubicBezTo>
                    <a:pt x="204695" y="3556000"/>
                    <a:pt x="0" y="3396793"/>
                    <a:pt x="0" y="3200400"/>
                  </a:cubicBezTo>
                  <a:lnTo>
                    <a:pt x="0" y="355600"/>
                  </a:lnTo>
                  <a:cubicBezTo>
                    <a:pt x="0" y="159208"/>
                    <a:pt x="204695" y="0"/>
                    <a:pt x="457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5232400" cy="359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43000" y="3528385"/>
            <a:ext cx="354330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01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95375" y="4480885"/>
            <a:ext cx="3638550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 dirty="0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PLAN &amp; DESIGN UI/UX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2343150" y="4991100"/>
            <a:ext cx="1143000" cy="285750"/>
            <a:chOff x="0" y="0"/>
            <a:chExt cx="1524000" cy="381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333500" y="0"/>
                  </a:moveTo>
                  <a:cubicBezTo>
                    <a:pt x="1438710" y="0"/>
                    <a:pt x="1524000" y="85290"/>
                    <a:pt x="1524000" y="190500"/>
                  </a:cubicBezTo>
                  <a:cubicBezTo>
                    <a:pt x="1524000" y="295710"/>
                    <a:pt x="1438710" y="381000"/>
                    <a:pt x="1333500" y="381000"/>
                  </a:cubicBezTo>
                  <a:lnTo>
                    <a:pt x="190500" y="381000"/>
                  </a:lnTo>
                  <a:cubicBezTo>
                    <a:pt x="85290" y="381000"/>
                    <a:pt x="0" y="295710"/>
                    <a:pt x="0" y="190500"/>
                  </a:cubicBezTo>
                  <a:cubicBezTo>
                    <a:pt x="0" y="85290"/>
                    <a:pt x="85290" y="0"/>
                    <a:pt x="190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555555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524000" cy="41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343150" y="5023810"/>
            <a:ext cx="1143000" cy="183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 dirty="0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1-2 gg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95375" y="5471485"/>
            <a:ext cx="3638550" cy="183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Figma AI · Canva · Framer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5105400" y="3290260"/>
            <a:ext cx="3924300" cy="2667000"/>
            <a:chOff x="0" y="0"/>
            <a:chExt cx="5232400" cy="355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232400" cy="3556000"/>
            </a:xfrm>
            <a:custGeom>
              <a:avLst/>
              <a:gdLst/>
              <a:ahLst/>
              <a:cxnLst/>
              <a:rect l="l" t="t" r="r" b="b"/>
              <a:pathLst>
                <a:path w="5232400" h="3556000">
                  <a:moveTo>
                    <a:pt x="457200" y="0"/>
                  </a:moveTo>
                  <a:lnTo>
                    <a:pt x="4775200" y="0"/>
                  </a:lnTo>
                  <a:cubicBezTo>
                    <a:pt x="5027705" y="0"/>
                    <a:pt x="5232400" y="159208"/>
                    <a:pt x="5232400" y="355600"/>
                  </a:cubicBezTo>
                  <a:lnTo>
                    <a:pt x="5232400" y="3200400"/>
                  </a:lnTo>
                  <a:cubicBezTo>
                    <a:pt x="5232400" y="3396793"/>
                    <a:pt x="5027705" y="3556000"/>
                    <a:pt x="4775200" y="3556000"/>
                  </a:cubicBezTo>
                  <a:lnTo>
                    <a:pt x="457200" y="3556000"/>
                  </a:lnTo>
                  <a:cubicBezTo>
                    <a:pt x="204695" y="3556000"/>
                    <a:pt x="0" y="3396793"/>
                    <a:pt x="0" y="3200400"/>
                  </a:cubicBezTo>
                  <a:lnTo>
                    <a:pt x="0" y="355600"/>
                  </a:lnTo>
                  <a:cubicBezTo>
                    <a:pt x="0" y="159208"/>
                    <a:pt x="204695" y="0"/>
                    <a:pt x="457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5232400" cy="359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295900" y="3528385"/>
            <a:ext cx="354330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02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248275" y="4480885"/>
            <a:ext cx="3638550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 dirty="0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COSTRUISCI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6496050" y="4991100"/>
            <a:ext cx="1143000" cy="285750"/>
            <a:chOff x="0" y="0"/>
            <a:chExt cx="1524000" cy="381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333500" y="0"/>
                  </a:moveTo>
                  <a:cubicBezTo>
                    <a:pt x="1438710" y="0"/>
                    <a:pt x="1524000" y="85290"/>
                    <a:pt x="1524000" y="190500"/>
                  </a:cubicBezTo>
                  <a:cubicBezTo>
                    <a:pt x="1524000" y="295710"/>
                    <a:pt x="1438710" y="381000"/>
                    <a:pt x="1333500" y="381000"/>
                  </a:cubicBezTo>
                  <a:lnTo>
                    <a:pt x="190500" y="381000"/>
                  </a:lnTo>
                  <a:cubicBezTo>
                    <a:pt x="85290" y="381000"/>
                    <a:pt x="0" y="295710"/>
                    <a:pt x="0" y="190500"/>
                  </a:cubicBezTo>
                  <a:cubicBezTo>
                    <a:pt x="0" y="85290"/>
                    <a:pt x="85290" y="0"/>
                    <a:pt x="190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555555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524000" cy="41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496050" y="5023810"/>
            <a:ext cx="1143000" cy="183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1-3 gg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248275" y="5471485"/>
            <a:ext cx="3638550" cy="183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Lovable · Bolt · v0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9258300" y="3290260"/>
            <a:ext cx="3924300" cy="2667000"/>
            <a:chOff x="0" y="0"/>
            <a:chExt cx="5232400" cy="35560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232400" cy="3556000"/>
            </a:xfrm>
            <a:custGeom>
              <a:avLst/>
              <a:gdLst/>
              <a:ahLst/>
              <a:cxnLst/>
              <a:rect l="l" t="t" r="r" b="b"/>
              <a:pathLst>
                <a:path w="5232400" h="3556000">
                  <a:moveTo>
                    <a:pt x="457200" y="0"/>
                  </a:moveTo>
                  <a:lnTo>
                    <a:pt x="4775200" y="0"/>
                  </a:lnTo>
                  <a:cubicBezTo>
                    <a:pt x="5027705" y="0"/>
                    <a:pt x="5232400" y="159208"/>
                    <a:pt x="5232400" y="355600"/>
                  </a:cubicBezTo>
                  <a:lnTo>
                    <a:pt x="5232400" y="3200400"/>
                  </a:lnTo>
                  <a:cubicBezTo>
                    <a:pt x="5232400" y="3396793"/>
                    <a:pt x="5027705" y="3556000"/>
                    <a:pt x="4775200" y="3556000"/>
                  </a:cubicBezTo>
                  <a:lnTo>
                    <a:pt x="457200" y="3556000"/>
                  </a:lnTo>
                  <a:cubicBezTo>
                    <a:pt x="204695" y="3556000"/>
                    <a:pt x="0" y="3396793"/>
                    <a:pt x="0" y="3200400"/>
                  </a:cubicBezTo>
                  <a:lnTo>
                    <a:pt x="0" y="355600"/>
                  </a:lnTo>
                  <a:cubicBezTo>
                    <a:pt x="0" y="159208"/>
                    <a:pt x="204695" y="0"/>
                    <a:pt x="457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5232400" cy="359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9448800" y="3528385"/>
            <a:ext cx="354330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03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401175" y="4480885"/>
            <a:ext cx="363855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TEST &amp; REVIEW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648950" y="4991100"/>
            <a:ext cx="1143000" cy="285750"/>
            <a:chOff x="0" y="0"/>
            <a:chExt cx="1524000" cy="3810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333500" y="0"/>
                  </a:moveTo>
                  <a:cubicBezTo>
                    <a:pt x="1438710" y="0"/>
                    <a:pt x="1524000" y="85290"/>
                    <a:pt x="1524000" y="190500"/>
                  </a:cubicBezTo>
                  <a:cubicBezTo>
                    <a:pt x="1524000" y="295710"/>
                    <a:pt x="1438710" y="381000"/>
                    <a:pt x="1333500" y="381000"/>
                  </a:cubicBezTo>
                  <a:lnTo>
                    <a:pt x="190500" y="381000"/>
                  </a:lnTo>
                  <a:cubicBezTo>
                    <a:pt x="85290" y="381000"/>
                    <a:pt x="0" y="295710"/>
                    <a:pt x="0" y="190500"/>
                  </a:cubicBezTo>
                  <a:cubicBezTo>
                    <a:pt x="0" y="85290"/>
                    <a:pt x="85290" y="0"/>
                    <a:pt x="190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555555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38100"/>
              <a:ext cx="1524000" cy="41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0648950" y="5023810"/>
            <a:ext cx="114300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1-2 gg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401175" y="5471485"/>
            <a:ext cx="363855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Jest · Cypress · BrowserStack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13411200" y="3290260"/>
            <a:ext cx="3924300" cy="2667000"/>
            <a:chOff x="0" y="0"/>
            <a:chExt cx="5232400" cy="35560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232400" cy="3556000"/>
            </a:xfrm>
            <a:custGeom>
              <a:avLst/>
              <a:gdLst/>
              <a:ahLst/>
              <a:cxnLst/>
              <a:rect l="l" t="t" r="r" b="b"/>
              <a:pathLst>
                <a:path w="5232400" h="3556000">
                  <a:moveTo>
                    <a:pt x="457200" y="0"/>
                  </a:moveTo>
                  <a:lnTo>
                    <a:pt x="4775200" y="0"/>
                  </a:lnTo>
                  <a:cubicBezTo>
                    <a:pt x="5027705" y="0"/>
                    <a:pt x="5232400" y="159208"/>
                    <a:pt x="5232400" y="355600"/>
                  </a:cubicBezTo>
                  <a:lnTo>
                    <a:pt x="5232400" y="3200400"/>
                  </a:lnTo>
                  <a:cubicBezTo>
                    <a:pt x="5232400" y="3396793"/>
                    <a:pt x="5027705" y="3556000"/>
                    <a:pt x="4775200" y="3556000"/>
                  </a:cubicBezTo>
                  <a:lnTo>
                    <a:pt x="457200" y="3556000"/>
                  </a:lnTo>
                  <a:cubicBezTo>
                    <a:pt x="204695" y="3556000"/>
                    <a:pt x="0" y="3396793"/>
                    <a:pt x="0" y="3200400"/>
                  </a:cubicBezTo>
                  <a:lnTo>
                    <a:pt x="0" y="355600"/>
                  </a:lnTo>
                  <a:cubicBezTo>
                    <a:pt x="0" y="159208"/>
                    <a:pt x="204695" y="0"/>
                    <a:pt x="457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38100"/>
              <a:ext cx="5232400" cy="359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3601700" y="3528385"/>
            <a:ext cx="354330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04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3554075" y="4480885"/>
            <a:ext cx="363855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SECURITY AUDIT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4801850" y="4991100"/>
            <a:ext cx="1143000" cy="285750"/>
            <a:chOff x="0" y="0"/>
            <a:chExt cx="1524000" cy="3810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333500" y="0"/>
                  </a:moveTo>
                  <a:cubicBezTo>
                    <a:pt x="1438710" y="0"/>
                    <a:pt x="1524000" y="85290"/>
                    <a:pt x="1524000" y="190500"/>
                  </a:cubicBezTo>
                  <a:cubicBezTo>
                    <a:pt x="1524000" y="295710"/>
                    <a:pt x="1438710" y="381000"/>
                    <a:pt x="1333500" y="381000"/>
                  </a:cubicBezTo>
                  <a:lnTo>
                    <a:pt x="190500" y="381000"/>
                  </a:lnTo>
                  <a:cubicBezTo>
                    <a:pt x="85290" y="381000"/>
                    <a:pt x="0" y="295710"/>
                    <a:pt x="0" y="190500"/>
                  </a:cubicBezTo>
                  <a:cubicBezTo>
                    <a:pt x="0" y="85290"/>
                    <a:pt x="85290" y="0"/>
                    <a:pt x="190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555555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38100"/>
              <a:ext cx="1524000" cy="41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4801850" y="5023810"/>
            <a:ext cx="114300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1 giorno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3554075" y="5471485"/>
            <a:ext cx="363855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OWASP ZAP · Snyk · Semgrep</a:t>
            </a:r>
          </a:p>
        </p:txBody>
      </p:sp>
      <p:grpSp>
        <p:nvGrpSpPr>
          <p:cNvPr id="45" name="Group 45"/>
          <p:cNvGrpSpPr/>
          <p:nvPr/>
        </p:nvGrpSpPr>
        <p:grpSpPr>
          <a:xfrm>
            <a:off x="952500" y="6185860"/>
            <a:ext cx="3924300" cy="2667000"/>
            <a:chOff x="0" y="0"/>
            <a:chExt cx="5232400" cy="35560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5232400" cy="3556000"/>
            </a:xfrm>
            <a:custGeom>
              <a:avLst/>
              <a:gdLst/>
              <a:ahLst/>
              <a:cxnLst/>
              <a:rect l="l" t="t" r="r" b="b"/>
              <a:pathLst>
                <a:path w="5232400" h="3556000">
                  <a:moveTo>
                    <a:pt x="457200" y="0"/>
                  </a:moveTo>
                  <a:lnTo>
                    <a:pt x="4775200" y="0"/>
                  </a:lnTo>
                  <a:cubicBezTo>
                    <a:pt x="5027705" y="0"/>
                    <a:pt x="5232400" y="159208"/>
                    <a:pt x="5232400" y="355600"/>
                  </a:cubicBezTo>
                  <a:lnTo>
                    <a:pt x="5232400" y="3200400"/>
                  </a:lnTo>
                  <a:cubicBezTo>
                    <a:pt x="5232400" y="3396793"/>
                    <a:pt x="5027705" y="3556000"/>
                    <a:pt x="4775200" y="3556000"/>
                  </a:cubicBezTo>
                  <a:lnTo>
                    <a:pt x="457200" y="3556000"/>
                  </a:lnTo>
                  <a:cubicBezTo>
                    <a:pt x="204695" y="3556000"/>
                    <a:pt x="0" y="3396793"/>
                    <a:pt x="0" y="3200400"/>
                  </a:cubicBezTo>
                  <a:lnTo>
                    <a:pt x="0" y="355600"/>
                  </a:lnTo>
                  <a:cubicBezTo>
                    <a:pt x="0" y="159208"/>
                    <a:pt x="204695" y="0"/>
                    <a:pt x="457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38100"/>
              <a:ext cx="5232400" cy="359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143000" y="6328735"/>
            <a:ext cx="354330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05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95375" y="7281235"/>
            <a:ext cx="363855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VERSION CTRL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2343150" y="7734300"/>
            <a:ext cx="1143000" cy="285750"/>
            <a:chOff x="0" y="0"/>
            <a:chExt cx="1524000" cy="38100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333500" y="0"/>
                  </a:moveTo>
                  <a:cubicBezTo>
                    <a:pt x="1438710" y="0"/>
                    <a:pt x="1524000" y="85290"/>
                    <a:pt x="1524000" y="190500"/>
                  </a:cubicBezTo>
                  <a:cubicBezTo>
                    <a:pt x="1524000" y="295710"/>
                    <a:pt x="1438710" y="381000"/>
                    <a:pt x="1333500" y="381000"/>
                  </a:cubicBezTo>
                  <a:lnTo>
                    <a:pt x="190500" y="381000"/>
                  </a:lnTo>
                  <a:cubicBezTo>
                    <a:pt x="85290" y="381000"/>
                    <a:pt x="0" y="295710"/>
                    <a:pt x="0" y="190500"/>
                  </a:cubicBezTo>
                  <a:cubicBezTo>
                    <a:pt x="0" y="85290"/>
                    <a:pt x="85290" y="0"/>
                    <a:pt x="190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555555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38100"/>
              <a:ext cx="1524000" cy="41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2343150" y="7776535"/>
            <a:ext cx="1143000" cy="183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 dirty="0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30 min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95375" y="8224210"/>
            <a:ext cx="363855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GitHub · GitLab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5105400" y="6185860"/>
            <a:ext cx="3924300" cy="2667000"/>
            <a:chOff x="0" y="0"/>
            <a:chExt cx="5232400" cy="355600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5232400" cy="3556000"/>
            </a:xfrm>
            <a:custGeom>
              <a:avLst/>
              <a:gdLst/>
              <a:ahLst/>
              <a:cxnLst/>
              <a:rect l="l" t="t" r="r" b="b"/>
              <a:pathLst>
                <a:path w="5232400" h="3556000">
                  <a:moveTo>
                    <a:pt x="457200" y="0"/>
                  </a:moveTo>
                  <a:lnTo>
                    <a:pt x="4775200" y="0"/>
                  </a:lnTo>
                  <a:cubicBezTo>
                    <a:pt x="5027705" y="0"/>
                    <a:pt x="5232400" y="159208"/>
                    <a:pt x="5232400" y="355600"/>
                  </a:cubicBezTo>
                  <a:lnTo>
                    <a:pt x="5232400" y="3200400"/>
                  </a:lnTo>
                  <a:cubicBezTo>
                    <a:pt x="5232400" y="3396793"/>
                    <a:pt x="5027705" y="3556000"/>
                    <a:pt x="4775200" y="3556000"/>
                  </a:cubicBezTo>
                  <a:lnTo>
                    <a:pt x="457200" y="3556000"/>
                  </a:lnTo>
                  <a:cubicBezTo>
                    <a:pt x="204695" y="3556000"/>
                    <a:pt x="0" y="3396793"/>
                    <a:pt x="0" y="3200400"/>
                  </a:cubicBezTo>
                  <a:lnTo>
                    <a:pt x="0" y="355600"/>
                  </a:lnTo>
                  <a:cubicBezTo>
                    <a:pt x="0" y="159208"/>
                    <a:pt x="204695" y="0"/>
                    <a:pt x="457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38100"/>
              <a:ext cx="5232400" cy="359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5295900" y="6328735"/>
            <a:ext cx="354330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06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5248275" y="7281235"/>
            <a:ext cx="363855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DEPLOY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6496050" y="7734300"/>
            <a:ext cx="1143000" cy="285750"/>
            <a:chOff x="0" y="0"/>
            <a:chExt cx="1524000" cy="38100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333500" y="0"/>
                  </a:moveTo>
                  <a:cubicBezTo>
                    <a:pt x="1438710" y="0"/>
                    <a:pt x="1524000" y="85290"/>
                    <a:pt x="1524000" y="190500"/>
                  </a:cubicBezTo>
                  <a:cubicBezTo>
                    <a:pt x="1524000" y="295710"/>
                    <a:pt x="1438710" y="381000"/>
                    <a:pt x="1333500" y="381000"/>
                  </a:cubicBezTo>
                  <a:lnTo>
                    <a:pt x="190500" y="381000"/>
                  </a:lnTo>
                  <a:cubicBezTo>
                    <a:pt x="85290" y="381000"/>
                    <a:pt x="0" y="295710"/>
                    <a:pt x="0" y="190500"/>
                  </a:cubicBezTo>
                  <a:cubicBezTo>
                    <a:pt x="0" y="85290"/>
                    <a:pt x="85290" y="0"/>
                    <a:pt x="190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555555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1524000" cy="41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3" name="TextBox 63"/>
          <p:cNvSpPr txBox="1"/>
          <p:nvPr/>
        </p:nvSpPr>
        <p:spPr>
          <a:xfrm>
            <a:off x="6496050" y="7776535"/>
            <a:ext cx="1143000" cy="183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 dirty="0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Few hours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5248275" y="8224210"/>
            <a:ext cx="363855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Vercel · Netlify · Render</a:t>
            </a:r>
          </a:p>
        </p:txBody>
      </p:sp>
      <p:grpSp>
        <p:nvGrpSpPr>
          <p:cNvPr id="65" name="Group 65"/>
          <p:cNvGrpSpPr/>
          <p:nvPr/>
        </p:nvGrpSpPr>
        <p:grpSpPr>
          <a:xfrm>
            <a:off x="9258300" y="6185860"/>
            <a:ext cx="3924300" cy="2667000"/>
            <a:chOff x="0" y="0"/>
            <a:chExt cx="5232400" cy="3556000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5232400" cy="3556000"/>
            </a:xfrm>
            <a:custGeom>
              <a:avLst/>
              <a:gdLst/>
              <a:ahLst/>
              <a:cxnLst/>
              <a:rect l="l" t="t" r="r" b="b"/>
              <a:pathLst>
                <a:path w="5232400" h="3556000">
                  <a:moveTo>
                    <a:pt x="457200" y="0"/>
                  </a:moveTo>
                  <a:lnTo>
                    <a:pt x="4775200" y="0"/>
                  </a:lnTo>
                  <a:cubicBezTo>
                    <a:pt x="5027705" y="0"/>
                    <a:pt x="5232400" y="159208"/>
                    <a:pt x="5232400" y="355600"/>
                  </a:cubicBezTo>
                  <a:lnTo>
                    <a:pt x="5232400" y="3200400"/>
                  </a:lnTo>
                  <a:cubicBezTo>
                    <a:pt x="5232400" y="3396793"/>
                    <a:pt x="5027705" y="3556000"/>
                    <a:pt x="4775200" y="3556000"/>
                  </a:cubicBezTo>
                  <a:lnTo>
                    <a:pt x="457200" y="3556000"/>
                  </a:lnTo>
                  <a:cubicBezTo>
                    <a:pt x="204695" y="3556000"/>
                    <a:pt x="0" y="3396793"/>
                    <a:pt x="0" y="3200400"/>
                  </a:cubicBezTo>
                  <a:lnTo>
                    <a:pt x="0" y="355600"/>
                  </a:lnTo>
                  <a:cubicBezTo>
                    <a:pt x="0" y="159208"/>
                    <a:pt x="204695" y="0"/>
                    <a:pt x="457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38100"/>
              <a:ext cx="5232400" cy="359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9448800" y="6328735"/>
            <a:ext cx="354330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07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9401175" y="7281235"/>
            <a:ext cx="363855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DOMAIN</a:t>
            </a:r>
          </a:p>
        </p:txBody>
      </p:sp>
      <p:grpSp>
        <p:nvGrpSpPr>
          <p:cNvPr id="70" name="Group 70"/>
          <p:cNvGrpSpPr/>
          <p:nvPr/>
        </p:nvGrpSpPr>
        <p:grpSpPr>
          <a:xfrm>
            <a:off x="10648950" y="7734300"/>
            <a:ext cx="1143000" cy="285750"/>
            <a:chOff x="0" y="0"/>
            <a:chExt cx="1524000" cy="38100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333500" y="0"/>
                  </a:moveTo>
                  <a:cubicBezTo>
                    <a:pt x="1438710" y="0"/>
                    <a:pt x="1524000" y="85290"/>
                    <a:pt x="1524000" y="190500"/>
                  </a:cubicBezTo>
                  <a:cubicBezTo>
                    <a:pt x="1524000" y="295710"/>
                    <a:pt x="1438710" y="381000"/>
                    <a:pt x="1333500" y="381000"/>
                  </a:cubicBezTo>
                  <a:lnTo>
                    <a:pt x="190500" y="381000"/>
                  </a:lnTo>
                  <a:cubicBezTo>
                    <a:pt x="85290" y="381000"/>
                    <a:pt x="0" y="295710"/>
                    <a:pt x="0" y="190500"/>
                  </a:cubicBezTo>
                  <a:cubicBezTo>
                    <a:pt x="0" y="85290"/>
                    <a:pt x="85290" y="0"/>
                    <a:pt x="190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555555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0" y="-38100"/>
              <a:ext cx="1524000" cy="41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3" name="TextBox 73"/>
          <p:cNvSpPr txBox="1"/>
          <p:nvPr/>
        </p:nvSpPr>
        <p:spPr>
          <a:xfrm>
            <a:off x="10648950" y="7776535"/>
            <a:ext cx="1143000" cy="183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 dirty="0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60 min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9401175" y="8224210"/>
            <a:ext cx="363855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Cloudflare · Namecheap</a:t>
            </a:r>
          </a:p>
        </p:txBody>
      </p:sp>
      <p:grpSp>
        <p:nvGrpSpPr>
          <p:cNvPr id="75" name="Group 75"/>
          <p:cNvGrpSpPr/>
          <p:nvPr/>
        </p:nvGrpSpPr>
        <p:grpSpPr>
          <a:xfrm>
            <a:off x="13411200" y="6185860"/>
            <a:ext cx="3924300" cy="2667000"/>
            <a:chOff x="0" y="0"/>
            <a:chExt cx="5232400" cy="3556000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5232400" cy="3556000"/>
            </a:xfrm>
            <a:custGeom>
              <a:avLst/>
              <a:gdLst/>
              <a:ahLst/>
              <a:cxnLst/>
              <a:rect l="l" t="t" r="r" b="b"/>
              <a:pathLst>
                <a:path w="5232400" h="3556000">
                  <a:moveTo>
                    <a:pt x="457200" y="0"/>
                  </a:moveTo>
                  <a:lnTo>
                    <a:pt x="4775200" y="0"/>
                  </a:lnTo>
                  <a:cubicBezTo>
                    <a:pt x="5027705" y="0"/>
                    <a:pt x="5232400" y="159208"/>
                    <a:pt x="5232400" y="355600"/>
                  </a:cubicBezTo>
                  <a:lnTo>
                    <a:pt x="5232400" y="3200400"/>
                  </a:lnTo>
                  <a:cubicBezTo>
                    <a:pt x="5232400" y="3396793"/>
                    <a:pt x="5027705" y="3556000"/>
                    <a:pt x="4775200" y="3556000"/>
                  </a:cubicBezTo>
                  <a:lnTo>
                    <a:pt x="457200" y="3556000"/>
                  </a:lnTo>
                  <a:cubicBezTo>
                    <a:pt x="204695" y="3556000"/>
                    <a:pt x="0" y="3396793"/>
                    <a:pt x="0" y="3200400"/>
                  </a:cubicBezTo>
                  <a:lnTo>
                    <a:pt x="0" y="355600"/>
                  </a:lnTo>
                  <a:cubicBezTo>
                    <a:pt x="0" y="159208"/>
                    <a:pt x="204695" y="0"/>
                    <a:pt x="457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0" y="-38100"/>
              <a:ext cx="5232400" cy="3594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78" name="TextBox 78"/>
          <p:cNvSpPr txBox="1"/>
          <p:nvPr/>
        </p:nvSpPr>
        <p:spPr>
          <a:xfrm>
            <a:off x="13601700" y="6328735"/>
            <a:ext cx="3543300" cy="86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19"/>
              </a:lnSpc>
              <a:spcBef>
                <a:spcPct val="0"/>
              </a:spcBef>
            </a:pPr>
            <a:r>
              <a:rPr lang="en-US" sz="4800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08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3554075" y="7281235"/>
            <a:ext cx="3638550" cy="268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u="none" strike="noStrike" dirty="0">
                <a:gradFill>
                  <a:gsLst>
                    <a:gs pos="0">
                      <a:srgbClr val="A6A6A6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PUBLISH &amp; SHARE</a:t>
            </a:r>
          </a:p>
        </p:txBody>
      </p:sp>
      <p:grpSp>
        <p:nvGrpSpPr>
          <p:cNvPr id="80" name="Group 80"/>
          <p:cNvGrpSpPr/>
          <p:nvPr/>
        </p:nvGrpSpPr>
        <p:grpSpPr>
          <a:xfrm>
            <a:off x="14801850" y="7734300"/>
            <a:ext cx="1143000" cy="285750"/>
            <a:chOff x="0" y="0"/>
            <a:chExt cx="1524000" cy="381000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1524000" cy="381000"/>
            </a:xfrm>
            <a:custGeom>
              <a:avLst/>
              <a:gdLst/>
              <a:ahLst/>
              <a:cxnLst/>
              <a:rect l="l" t="t" r="r" b="b"/>
              <a:pathLst>
                <a:path w="1524000" h="381000">
                  <a:moveTo>
                    <a:pt x="1333500" y="0"/>
                  </a:moveTo>
                  <a:cubicBezTo>
                    <a:pt x="1438710" y="0"/>
                    <a:pt x="1524000" y="85290"/>
                    <a:pt x="1524000" y="190500"/>
                  </a:cubicBezTo>
                  <a:cubicBezTo>
                    <a:pt x="1524000" y="295710"/>
                    <a:pt x="1438710" y="381000"/>
                    <a:pt x="1333500" y="381000"/>
                  </a:cubicBezTo>
                  <a:lnTo>
                    <a:pt x="190500" y="381000"/>
                  </a:lnTo>
                  <a:cubicBezTo>
                    <a:pt x="85290" y="381000"/>
                    <a:pt x="0" y="295710"/>
                    <a:pt x="0" y="190500"/>
                  </a:cubicBezTo>
                  <a:cubicBezTo>
                    <a:pt x="0" y="85290"/>
                    <a:pt x="85290" y="0"/>
                    <a:pt x="190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555555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 dirty="0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-38100"/>
              <a:ext cx="1524000" cy="419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/>
            </a:p>
          </p:txBody>
        </p:sp>
      </p:grpSp>
      <p:sp>
        <p:nvSpPr>
          <p:cNvPr id="83" name="TextBox 83"/>
          <p:cNvSpPr txBox="1"/>
          <p:nvPr/>
        </p:nvSpPr>
        <p:spPr>
          <a:xfrm>
            <a:off x="14801850" y="7776535"/>
            <a:ext cx="1143000" cy="183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 dirty="0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up to 24h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3554075" y="8224210"/>
            <a:ext cx="363855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QR · GitHub · links page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5372100" y="9281485"/>
            <a:ext cx="762000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i="1" u="none" strike="noStrike">
                <a:solidFill>
                  <a:srgbClr val="555555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Vibe coding amplifica le tue competenze — non le sostituisce.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6954500" y="9791700"/>
            <a:ext cx="95250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555555"/>
                </a:solidFill>
                <a:latin typeface="Poppins"/>
                <a:ea typeface="Poppins"/>
                <a:cs typeface="Poppins"/>
                <a:sym typeface="Poppins"/>
              </a:rPr>
              <a:t>5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29000" y="504596"/>
            <a:ext cx="11430000" cy="1052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119"/>
              </a:lnSpc>
              <a:spcBef>
                <a:spcPct val="0"/>
              </a:spcBef>
            </a:pPr>
            <a:r>
              <a:rPr lang="en-US" sz="5799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CONCLUSIONI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857750" y="1629498"/>
            <a:ext cx="8572500" cy="28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i="1" u="none" strike="noStrike">
                <a:solidFill>
                  <a:srgbClr val="777777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Potente, se la sicurezza resta parte del processo.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2563953"/>
            <a:ext cx="7544520" cy="4685800"/>
            <a:chOff x="0" y="0"/>
            <a:chExt cx="9525000" cy="59158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525000" cy="5915849"/>
            </a:xfrm>
            <a:custGeom>
              <a:avLst/>
              <a:gdLst/>
              <a:ahLst/>
              <a:cxnLst/>
              <a:rect l="l" t="t" r="r" b="b"/>
              <a:pathLst>
                <a:path w="9525000" h="5915849">
                  <a:moveTo>
                    <a:pt x="762000" y="0"/>
                  </a:moveTo>
                  <a:lnTo>
                    <a:pt x="8763000" y="0"/>
                  </a:lnTo>
                  <a:cubicBezTo>
                    <a:pt x="9183841" y="0"/>
                    <a:pt x="9525000" y="264862"/>
                    <a:pt x="9525000" y="591585"/>
                  </a:cubicBezTo>
                  <a:lnTo>
                    <a:pt x="9525000" y="5324265"/>
                  </a:lnTo>
                  <a:cubicBezTo>
                    <a:pt x="9525000" y="5650988"/>
                    <a:pt x="9183841" y="5915849"/>
                    <a:pt x="8763000" y="5915849"/>
                  </a:cubicBezTo>
                  <a:lnTo>
                    <a:pt x="762000" y="5915849"/>
                  </a:lnTo>
                  <a:cubicBezTo>
                    <a:pt x="341159" y="5915849"/>
                    <a:pt x="0" y="5650988"/>
                    <a:pt x="0" y="5324265"/>
                  </a:cubicBezTo>
                  <a:lnTo>
                    <a:pt x="0" y="591585"/>
                  </a:lnTo>
                  <a:cubicBezTo>
                    <a:pt x="0" y="264862"/>
                    <a:pt x="341159" y="0"/>
                    <a:pt x="7620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>
                    <a:alpha val="20000"/>
                  </a:srgbClr>
                </a:gs>
                <a:gs pos="100000">
                  <a:srgbClr val="555555">
                    <a:alpha val="20000"/>
                  </a:srgbClr>
                </a:gs>
              </a:gsLst>
              <a:lin ang="540000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9525000" cy="596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9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658164" y="2687670"/>
            <a:ext cx="1615018" cy="517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79"/>
              </a:lnSpc>
              <a:spcBef>
                <a:spcPct val="0"/>
              </a:spcBef>
            </a:pPr>
            <a:r>
              <a:rPr lang="en-US" sz="2913" u="none" strike="noStrike">
                <a:gradFill>
                  <a:gsLst>
                    <a:gs pos="0">
                      <a:srgbClr val="888888">
                        <a:alpha val="100000"/>
                      </a:srgbClr>
                    </a:gs>
                    <a:gs pos="100000">
                      <a:srgbClr val="E8E8E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PROS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58164" y="3503977"/>
            <a:ext cx="6538584" cy="40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67"/>
              </a:lnSpc>
              <a:spcBef>
                <a:spcPct val="0"/>
              </a:spcBef>
            </a:pPr>
            <a:r>
              <a:rPr lang="en-US" sz="2262" u="none" strike="noStrike">
                <a:solidFill>
                  <a:srgbClr val="C0C0C0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r>
              <a:rPr lang="en-US" sz="2262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  MVP in 3-5 giorni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58164" y="4205485"/>
            <a:ext cx="6538584" cy="40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67"/>
              </a:lnSpc>
              <a:spcBef>
                <a:spcPct val="0"/>
              </a:spcBef>
            </a:pPr>
            <a:r>
              <a:rPr lang="en-US" sz="2262" u="none" strike="noStrike">
                <a:solidFill>
                  <a:srgbClr val="C0C0C0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r>
              <a:rPr lang="en-US" sz="2262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  Accessibile a tutti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58164" y="4907132"/>
            <a:ext cx="6538584" cy="40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67"/>
              </a:lnSpc>
              <a:spcBef>
                <a:spcPct val="0"/>
              </a:spcBef>
            </a:pPr>
            <a:r>
              <a:rPr lang="en-US" sz="2262" u="none" strike="noStrike">
                <a:solidFill>
                  <a:srgbClr val="C0C0C0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r>
              <a:rPr lang="en-US" sz="2262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  Più spazio alla creatività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58164" y="5579905"/>
            <a:ext cx="6538584" cy="40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67"/>
              </a:lnSpc>
              <a:spcBef>
                <a:spcPct val="0"/>
              </a:spcBef>
            </a:pPr>
            <a:r>
              <a:rPr lang="en-US" sz="2262" u="none" strike="noStrike">
                <a:solidFill>
                  <a:srgbClr val="C0C0C0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r>
              <a:rPr lang="en-US" sz="2262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  Costo di validazione ridotto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58164" y="6252678"/>
            <a:ext cx="6538584" cy="40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67"/>
              </a:lnSpc>
              <a:spcBef>
                <a:spcPct val="0"/>
              </a:spcBef>
            </a:pPr>
            <a:r>
              <a:rPr lang="en-US" sz="2262" u="none" strike="noStrike">
                <a:solidFill>
                  <a:srgbClr val="C0C0C0"/>
                </a:solidFill>
                <a:latin typeface="Poppins"/>
                <a:ea typeface="Poppins"/>
                <a:cs typeface="Poppins"/>
                <a:sym typeface="Poppins"/>
              </a:rPr>
              <a:t>✓</a:t>
            </a:r>
            <a:r>
              <a:rPr lang="en-US" sz="2262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  Iterazione rapida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714780" y="2563953"/>
            <a:ext cx="7544520" cy="4685800"/>
            <a:chOff x="0" y="0"/>
            <a:chExt cx="9525000" cy="59158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525000" cy="5915849"/>
            </a:xfrm>
            <a:custGeom>
              <a:avLst/>
              <a:gdLst/>
              <a:ahLst/>
              <a:cxnLst/>
              <a:rect l="l" t="t" r="r" b="b"/>
              <a:pathLst>
                <a:path w="9525000" h="5915849">
                  <a:moveTo>
                    <a:pt x="762000" y="0"/>
                  </a:moveTo>
                  <a:lnTo>
                    <a:pt x="8763000" y="0"/>
                  </a:lnTo>
                  <a:cubicBezTo>
                    <a:pt x="9183841" y="0"/>
                    <a:pt x="9525000" y="264862"/>
                    <a:pt x="9525000" y="591585"/>
                  </a:cubicBezTo>
                  <a:lnTo>
                    <a:pt x="9525000" y="5324265"/>
                  </a:lnTo>
                  <a:cubicBezTo>
                    <a:pt x="9525000" y="5650988"/>
                    <a:pt x="9183841" y="5915849"/>
                    <a:pt x="8763000" y="5915849"/>
                  </a:cubicBezTo>
                  <a:lnTo>
                    <a:pt x="762000" y="5915849"/>
                  </a:lnTo>
                  <a:cubicBezTo>
                    <a:pt x="341159" y="5915849"/>
                    <a:pt x="0" y="5650988"/>
                    <a:pt x="0" y="5324265"/>
                  </a:cubicBezTo>
                  <a:lnTo>
                    <a:pt x="0" y="591585"/>
                  </a:lnTo>
                  <a:cubicBezTo>
                    <a:pt x="0" y="264862"/>
                    <a:pt x="341159" y="0"/>
                    <a:pt x="7620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C0C0C0">
                    <a:alpha val="20000"/>
                  </a:srgbClr>
                </a:gs>
                <a:gs pos="100000">
                  <a:srgbClr val="555555">
                    <a:alpha val="20000"/>
                  </a:srgbClr>
                </a:gs>
              </a:gsLst>
              <a:lin ang="5400000"/>
            </a:gradFill>
            <a:ln w="9525" cap="sq">
              <a:solidFill>
                <a:srgbClr val="444444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9525000" cy="59634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9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444613" y="2687670"/>
            <a:ext cx="1510416" cy="517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79"/>
              </a:lnSpc>
              <a:spcBef>
                <a:spcPct val="0"/>
              </a:spcBef>
            </a:pPr>
            <a:r>
              <a:rPr lang="en-US" sz="2913">
                <a:gradFill>
                  <a:gsLst>
                    <a:gs pos="0">
                      <a:srgbClr val="888888">
                        <a:alpha val="100000"/>
                      </a:srgbClr>
                    </a:gs>
                    <a:gs pos="100000">
                      <a:srgbClr val="E8E8E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CONS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444613" y="3519982"/>
            <a:ext cx="6538584" cy="40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67"/>
              </a:lnSpc>
              <a:spcBef>
                <a:spcPct val="0"/>
              </a:spcBef>
            </a:pPr>
            <a:r>
              <a:rPr lang="en-US" sz="2262" u="none" strike="noStrike">
                <a:solidFill>
                  <a:srgbClr val="C0C0C0"/>
                </a:solidFill>
                <a:latin typeface="Poppins"/>
                <a:ea typeface="Poppins"/>
                <a:cs typeface="Poppins"/>
                <a:sym typeface="Poppins"/>
              </a:rPr>
              <a:t>!</a:t>
            </a:r>
            <a:r>
              <a:rPr lang="en-US" sz="2262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  Sicurezza a rischio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444613" y="4165270"/>
            <a:ext cx="6538584" cy="40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67"/>
              </a:lnSpc>
              <a:spcBef>
                <a:spcPct val="0"/>
              </a:spcBef>
            </a:pPr>
            <a:r>
              <a:rPr lang="en-US" sz="2262" u="none" strike="noStrike">
                <a:solidFill>
                  <a:srgbClr val="C0C0C0"/>
                </a:solidFill>
                <a:latin typeface="Poppins"/>
                <a:ea typeface="Poppins"/>
                <a:cs typeface="Poppins"/>
                <a:sym typeface="Poppins"/>
              </a:rPr>
              <a:t>!</a:t>
            </a:r>
            <a:r>
              <a:rPr lang="en-US" sz="2262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  Debug più complesso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444613" y="4907132"/>
            <a:ext cx="6538584" cy="40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67"/>
              </a:lnSpc>
              <a:spcBef>
                <a:spcPct val="0"/>
              </a:spcBef>
            </a:pPr>
            <a:r>
              <a:rPr lang="en-US" sz="2262" u="none" strike="noStrike">
                <a:solidFill>
                  <a:srgbClr val="C0C0C0"/>
                </a:solidFill>
                <a:latin typeface="Poppins"/>
                <a:ea typeface="Poppins"/>
                <a:cs typeface="Poppins"/>
                <a:sym typeface="Poppins"/>
              </a:rPr>
              <a:t>!</a:t>
            </a:r>
            <a:r>
              <a:rPr lang="en-US" sz="2262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  Fiducia in calo: 29%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444613" y="5589738"/>
            <a:ext cx="6538584" cy="40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67"/>
              </a:lnSpc>
              <a:spcBef>
                <a:spcPct val="0"/>
              </a:spcBef>
            </a:pPr>
            <a:r>
              <a:rPr lang="en-US" sz="2262" u="none" strike="noStrike">
                <a:solidFill>
                  <a:srgbClr val="C0C0C0"/>
                </a:solidFill>
                <a:latin typeface="Poppins"/>
                <a:ea typeface="Poppins"/>
                <a:cs typeface="Poppins"/>
                <a:sym typeface="Poppins"/>
              </a:rPr>
              <a:t>!</a:t>
            </a:r>
            <a:r>
              <a:rPr lang="en-US" sz="2262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  Richiede basi tecniche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444613" y="6312363"/>
            <a:ext cx="6538584" cy="402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67"/>
              </a:lnSpc>
              <a:spcBef>
                <a:spcPct val="0"/>
              </a:spcBef>
            </a:pPr>
            <a:r>
              <a:rPr lang="en-US" sz="2262" u="none" strike="noStrike">
                <a:solidFill>
                  <a:srgbClr val="C0C0C0"/>
                </a:solidFill>
                <a:latin typeface="Poppins"/>
                <a:ea typeface="Poppins"/>
                <a:cs typeface="Poppins"/>
                <a:sym typeface="Poppins"/>
              </a:rPr>
              <a:t>!</a:t>
            </a:r>
            <a:r>
              <a:rPr lang="en-US" sz="2262" u="none" strike="noStrike">
                <a:solidFill>
                  <a:srgbClr val="CCCCCC"/>
                </a:solidFill>
                <a:latin typeface="Poppins"/>
                <a:ea typeface="Poppins"/>
                <a:cs typeface="Poppins"/>
                <a:sym typeface="Poppins"/>
              </a:rPr>
              <a:t>  Allucinazioni plausibili</a:t>
            </a:r>
          </a:p>
        </p:txBody>
      </p:sp>
      <p:sp>
        <p:nvSpPr>
          <p:cNvPr id="22" name="Freeform 22"/>
          <p:cNvSpPr/>
          <p:nvPr/>
        </p:nvSpPr>
        <p:spPr>
          <a:xfrm>
            <a:off x="-56906" y="8259403"/>
            <a:ext cx="18401813" cy="2027597"/>
          </a:xfrm>
          <a:custGeom>
            <a:avLst/>
            <a:gdLst/>
            <a:ahLst/>
            <a:cxnLst/>
            <a:rect l="l" t="t" r="r" b="b"/>
            <a:pathLst>
              <a:path w="18401813" h="2027597">
                <a:moveTo>
                  <a:pt x="0" y="0"/>
                </a:moveTo>
                <a:lnTo>
                  <a:pt x="18401812" y="0"/>
                </a:lnTo>
                <a:lnTo>
                  <a:pt x="18401812" y="2027597"/>
                </a:lnTo>
                <a:lnTo>
                  <a:pt x="0" y="202759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217329" b="-304766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23" name="Group 23"/>
          <p:cNvGrpSpPr/>
          <p:nvPr/>
        </p:nvGrpSpPr>
        <p:grpSpPr>
          <a:xfrm>
            <a:off x="6286500" y="8827745"/>
            <a:ext cx="5715000" cy="476250"/>
            <a:chOff x="0" y="0"/>
            <a:chExt cx="7620000" cy="6350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620000" cy="635000"/>
            </a:xfrm>
            <a:custGeom>
              <a:avLst/>
              <a:gdLst/>
              <a:ahLst/>
              <a:cxnLst/>
              <a:rect l="l" t="t" r="r" b="b"/>
              <a:pathLst>
                <a:path w="7620000" h="635000">
                  <a:moveTo>
                    <a:pt x="7302500" y="0"/>
                  </a:moveTo>
                  <a:cubicBezTo>
                    <a:pt x="7477851" y="0"/>
                    <a:pt x="7620000" y="142150"/>
                    <a:pt x="7620000" y="317500"/>
                  </a:cubicBezTo>
                  <a:cubicBezTo>
                    <a:pt x="7620000" y="492850"/>
                    <a:pt x="7477851" y="635000"/>
                    <a:pt x="7302500" y="635000"/>
                  </a:cubicBezTo>
                  <a:lnTo>
                    <a:pt x="317500" y="635000"/>
                  </a:lnTo>
                  <a:cubicBezTo>
                    <a:pt x="142150" y="635000"/>
                    <a:pt x="0" y="492850"/>
                    <a:pt x="0" y="317500"/>
                  </a:cubicBezTo>
                  <a:cubicBezTo>
                    <a:pt x="0" y="142150"/>
                    <a:pt x="142150" y="0"/>
                    <a:pt x="3175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888888">
                    <a:alpha val="20000"/>
                  </a:srgbClr>
                </a:gs>
                <a:gs pos="100000">
                  <a:srgbClr val="E8E8E8">
                    <a:alpha val="20000"/>
                  </a:srgbClr>
                </a:gs>
              </a:gsLst>
              <a:lin ang="0"/>
            </a:gradFill>
            <a:ln w="9525" cap="sq">
              <a:solidFill>
                <a:srgbClr val="666666">
                  <a:alpha val="19608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7620000" cy="6731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209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524625" y="8841080"/>
            <a:ext cx="5238750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939"/>
              </a:lnSpc>
              <a:spcBef>
                <a:spcPct val="0"/>
              </a:spcBef>
            </a:pPr>
            <a:r>
              <a:rPr lang="en-US" sz="2099" u="none" strike="noStrike">
                <a:gradFill>
                  <a:gsLst>
                    <a:gs pos="0">
                      <a:srgbClr val="888888">
                        <a:alpha val="100000"/>
                      </a:srgbClr>
                    </a:gs>
                    <a:gs pos="100000">
                      <a:srgbClr val="E8E8E8">
                        <a:alpha val="100000"/>
                      </a:srgbClr>
                    </a:gs>
                  </a:gsLst>
                  <a:lin ang="0"/>
                </a:gradFill>
                <a:latin typeface="Poppins"/>
                <a:ea typeface="Poppins"/>
                <a:cs typeface="Poppins"/>
                <a:sym typeface="Poppins"/>
              </a:rPr>
              <a:t>Learn first. Then vibe.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6954500" y="9791700"/>
            <a:ext cx="95250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555555"/>
                </a:solidFill>
                <a:latin typeface="Poppins"/>
                <a:ea typeface="Poppins"/>
                <a:cs typeface="Poppins"/>
                <a:sym typeface="Poppins"/>
              </a:rPr>
              <a:t>6 / 7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286500" y="9580220"/>
            <a:ext cx="5715000" cy="207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>
                <a:solidFill>
                  <a:srgbClr val="555555"/>
                </a:solidFill>
                <a:latin typeface="Poppins"/>
                <a:ea typeface="Poppins"/>
                <a:cs typeface="Poppins"/>
                <a:sym typeface="Poppins"/>
              </a:rPr>
              <a:t>Made with Tech Passion for CYBERSECURITY 2026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1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92774" y="-332021"/>
            <a:ext cx="18926056" cy="4392159"/>
          </a:xfrm>
          <a:custGeom>
            <a:avLst/>
            <a:gdLst/>
            <a:ahLst/>
            <a:cxnLst/>
            <a:rect l="l" t="t" r="r" b="b"/>
            <a:pathLst>
              <a:path w="18926056" h="4392159">
                <a:moveTo>
                  <a:pt x="0" y="0"/>
                </a:moveTo>
                <a:lnTo>
                  <a:pt x="18926056" y="0"/>
                </a:lnTo>
                <a:lnTo>
                  <a:pt x="18926056" y="4392159"/>
                </a:lnTo>
                <a:lnTo>
                  <a:pt x="0" y="43921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8000"/>
            </a:blip>
            <a:stretch>
              <a:fillRect t="-161609" b="-33756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3703572" y="6022356"/>
            <a:ext cx="2788018" cy="2788018"/>
          </a:xfrm>
          <a:custGeom>
            <a:avLst/>
            <a:gdLst/>
            <a:ahLst/>
            <a:cxnLst/>
            <a:rect l="l" t="t" r="r" b="b"/>
            <a:pathLst>
              <a:path w="2788018" h="2788018">
                <a:moveTo>
                  <a:pt x="0" y="0"/>
                </a:moveTo>
                <a:lnTo>
                  <a:pt x="2788018" y="0"/>
                </a:lnTo>
                <a:lnTo>
                  <a:pt x="2788018" y="2788018"/>
                </a:lnTo>
                <a:lnTo>
                  <a:pt x="0" y="27880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2000"/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TextBox 4"/>
          <p:cNvSpPr txBox="1"/>
          <p:nvPr/>
        </p:nvSpPr>
        <p:spPr>
          <a:xfrm>
            <a:off x="0" y="1349892"/>
            <a:ext cx="18288000" cy="1343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0499"/>
              </a:lnSpc>
              <a:spcBef>
                <a:spcPct val="0"/>
              </a:spcBef>
            </a:pPr>
            <a:r>
              <a:rPr lang="en-US" sz="7499" u="none" strike="noStrike">
                <a:gradFill>
                  <a:gsLst>
                    <a:gs pos="0">
                      <a:srgbClr val="858489">
                        <a:alpha val="100000"/>
                      </a:srgbClr>
                    </a:gs>
                    <a:gs pos="25000">
                      <a:srgbClr val="E7E4EF">
                        <a:alpha val="100000"/>
                      </a:srgbClr>
                    </a:gs>
                    <a:gs pos="50000">
                      <a:srgbClr val="858489">
                        <a:alpha val="100000"/>
                      </a:srgbClr>
                    </a:gs>
                    <a:gs pos="75000">
                      <a:srgbClr val="B9B9B9">
                        <a:alpha val="100000"/>
                      </a:srgbClr>
                    </a:gs>
                    <a:gs pos="100000">
                      <a:srgbClr val="858489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G R A Z I E   ·   T H A N K   Y O 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808347" y="8860221"/>
            <a:ext cx="2788018" cy="25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C0C0C0"/>
                </a:solidFill>
                <a:latin typeface="Poppins"/>
                <a:ea typeface="Poppins"/>
                <a:cs typeface="Poppins"/>
                <a:sym typeface="Poppins"/>
              </a:rPr>
              <a:t>teodorina.tech/links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86055" y="5213084"/>
            <a:ext cx="7888255" cy="825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59"/>
              </a:lnSpc>
              <a:spcBef>
                <a:spcPct val="0"/>
              </a:spcBef>
            </a:pPr>
            <a:r>
              <a:rPr lang="en-US" sz="4613" u="none" strike="noStrike">
                <a:gradFill>
                  <a:gsLst>
                    <a:gs pos="0">
                      <a:srgbClr val="C0C0C0">
                        <a:alpha val="100000"/>
                      </a:srgbClr>
                    </a:gs>
                    <a:gs pos="100000">
                      <a:srgbClr val="555555">
                        <a:alpha val="100000"/>
                      </a:srgbClr>
                    </a:gs>
                  </a:gsLst>
                  <a:lin ang="5400000"/>
                </a:gradFill>
                <a:latin typeface="Poppins"/>
                <a:ea typeface="Poppins"/>
                <a:cs typeface="Poppins"/>
                <a:sym typeface="Poppins"/>
              </a:rPr>
              <a:t>TEODORINA LUNGU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86055" y="6327209"/>
            <a:ext cx="7888255" cy="399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06"/>
              </a:lnSpc>
              <a:spcBef>
                <a:spcPct val="0"/>
              </a:spcBef>
            </a:pPr>
            <a:r>
              <a:rPr lang="en-US" sz="2290" u="none" strike="noStrike">
                <a:solidFill>
                  <a:srgbClr val="777777"/>
                </a:solidFill>
                <a:latin typeface="Poppins"/>
                <a:ea typeface="Poppins"/>
                <a:cs typeface="Poppins"/>
                <a:sym typeface="Poppins"/>
              </a:rPr>
              <a:t>teodorina.tech · info@teodorina.tech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86055" y="7063068"/>
            <a:ext cx="8652852" cy="74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185"/>
              </a:lnSpc>
              <a:spcBef>
                <a:spcPct val="0"/>
              </a:spcBef>
            </a:pPr>
            <a:r>
              <a:rPr lang="en-US" sz="1990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Cybersecurity: Una Gara da Vincere</a:t>
            </a:r>
          </a:p>
          <a:p>
            <a:pPr marL="0" lvl="0" indent="0" algn="l">
              <a:lnSpc>
                <a:spcPts val="2705"/>
              </a:lnSpc>
              <a:spcBef>
                <a:spcPct val="0"/>
              </a:spcBef>
            </a:pPr>
            <a:r>
              <a:rPr lang="en-US" sz="1690" u="none" strike="noStrike">
                <a:solidFill>
                  <a:srgbClr val="999999"/>
                </a:solidFill>
                <a:latin typeface="Poppins"/>
                <a:ea typeface="Poppins"/>
                <a:cs typeface="Poppins"/>
                <a:sym typeface="Poppins"/>
              </a:rPr>
              <a:t>5a Edizione · Imola · 17 Giugno 2026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86055" y="8277372"/>
            <a:ext cx="5258836" cy="309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66"/>
              </a:lnSpc>
              <a:spcBef>
                <a:spcPct val="0"/>
              </a:spcBef>
            </a:pPr>
            <a:r>
              <a:rPr lang="en-US" sz="1690" i="1" u="none" strike="noStrike">
                <a:solidFill>
                  <a:srgbClr val="555555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"In data we trust."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954500" y="9791700"/>
            <a:ext cx="952500" cy="20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1540"/>
              </a:lnSpc>
              <a:spcBef>
                <a:spcPct val="0"/>
              </a:spcBef>
            </a:pPr>
            <a:r>
              <a:rPr lang="en-US" sz="1100" u="none" strike="noStrike">
                <a:solidFill>
                  <a:srgbClr val="555555"/>
                </a:solidFill>
                <a:latin typeface="Poppins"/>
                <a:ea typeface="Poppins"/>
                <a:cs typeface="Poppins"/>
                <a:sym typeface="Poppins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</TotalTime>
  <Words>2000</Words>
  <Application>Microsoft Office PowerPoint</Application>
  <PresentationFormat>Custom</PresentationFormat>
  <Paragraphs>288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Poppins</vt:lpstr>
      <vt:lpstr>Poppins Italics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ppt_cyberevent_imola</dc:title>
  <dc:creator>Utente Olivetti</dc:creator>
  <cp:lastModifiedBy>Teodorina Lungu</cp:lastModifiedBy>
  <cp:revision>30</cp:revision>
  <dcterms:created xsi:type="dcterms:W3CDTF">2006-08-16T00:00:00Z</dcterms:created>
  <dcterms:modified xsi:type="dcterms:W3CDTF">2026-06-17T12:07:32Z</dcterms:modified>
  <dc:identifier>DAHLV8OntDk</dc:identifier>
</cp:coreProperties>
</file>